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handoutMasterIdLst>
    <p:handoutMasterId r:id="rId34"/>
  </p:handoutMasterIdLst>
  <p:sldIdLst>
    <p:sldId id="560" r:id="rId2"/>
    <p:sldId id="258" r:id="rId3"/>
    <p:sldId id="274" r:id="rId4"/>
    <p:sldId id="272" r:id="rId5"/>
    <p:sldId id="273" r:id="rId6"/>
    <p:sldId id="262" r:id="rId7"/>
    <p:sldId id="587" r:id="rId8"/>
    <p:sldId id="271" r:id="rId9"/>
    <p:sldId id="263" r:id="rId10"/>
    <p:sldId id="344" r:id="rId11"/>
    <p:sldId id="264" r:id="rId12"/>
    <p:sldId id="265" r:id="rId13"/>
    <p:sldId id="266" r:id="rId14"/>
    <p:sldId id="267" r:id="rId15"/>
    <p:sldId id="268" r:id="rId16"/>
    <p:sldId id="270" r:id="rId17"/>
    <p:sldId id="269" r:id="rId18"/>
    <p:sldId id="578" r:id="rId19"/>
    <p:sldId id="547" r:id="rId20"/>
    <p:sldId id="579" r:id="rId21"/>
    <p:sldId id="550" r:id="rId22"/>
    <p:sldId id="551" r:id="rId23"/>
    <p:sldId id="580" r:id="rId24"/>
    <p:sldId id="581" r:id="rId25"/>
    <p:sldId id="565" r:id="rId26"/>
    <p:sldId id="566" r:id="rId27"/>
    <p:sldId id="567" r:id="rId28"/>
    <p:sldId id="583" r:id="rId29"/>
    <p:sldId id="568" r:id="rId30"/>
    <p:sldId id="585" r:id="rId31"/>
    <p:sldId id="569" r:id="rId32"/>
  </p:sldIdLst>
  <p:sldSz cx="9144000" cy="6858000" type="screen4x3"/>
  <p:notesSz cx="10018713" cy="68881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FD0F851-EC5A-4D38-B0AD-8093EC10F338}" styleName="淡色スタイル 1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淡色スタイル 1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淡色スタイル 2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74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3EC8B166-1F1E-2127-99D8-3DBC38A3C11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41813" cy="3460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kumimoji="1" lang="en-US" altLang="ja-JP"/>
              <a:t>D-2</a:t>
            </a:r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3C014689-CF2D-130B-A115-AF666C36EDF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75313" y="0"/>
            <a:ext cx="4341812" cy="3460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CFE0D8-3309-43BA-AB5F-70E8213BA0AC}" type="datetimeFigureOut">
              <a:rPr kumimoji="1" lang="ja-JP" altLang="en-US" smtClean="0"/>
              <a:t>2023/5/9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26726C3D-23F1-9155-DF34-73E71C7BEFA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42088"/>
            <a:ext cx="4341813" cy="3460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0C04E42-C4C4-52C5-A20E-9C73159EE3A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75313" y="6542088"/>
            <a:ext cx="4341812" cy="3460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8604E-3DA1-46D9-B8C1-F6D2487F232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0662455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41443" cy="345605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l">
              <a:defRPr sz="1200"/>
            </a:lvl1pPr>
          </a:lstStyle>
          <a:p>
            <a:r>
              <a:rPr kumimoji="1" lang="en-US" altLang="ja-JP"/>
              <a:t>D-2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674954" y="0"/>
            <a:ext cx="4341443" cy="345605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r">
              <a:defRPr sz="1200"/>
            </a:lvl1pPr>
          </a:lstStyle>
          <a:p>
            <a:fld id="{91ACA39E-7027-4351-9AF3-F14699F4EFF6}" type="datetimeFigureOut">
              <a:rPr kumimoji="1" lang="ja-JP" altLang="en-US" smtClean="0"/>
              <a:t>2023/5/9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459163" y="860425"/>
            <a:ext cx="3100387" cy="2325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09" tIns="46154" rIns="92309" bIns="46154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1001872" y="3314929"/>
            <a:ext cx="8014970" cy="2712214"/>
          </a:xfrm>
          <a:prstGeom prst="rect">
            <a:avLst/>
          </a:prstGeom>
        </p:spPr>
        <p:txBody>
          <a:bodyPr vert="horz" lIns="92309" tIns="46154" rIns="92309" bIns="46154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6542560"/>
            <a:ext cx="4341443" cy="345604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674954" y="6542560"/>
            <a:ext cx="4341443" cy="345604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r">
              <a:defRPr sz="1200"/>
            </a:lvl1pPr>
          </a:lstStyle>
          <a:p>
            <a:fld id="{3D367370-B307-46D9-9976-BAA928D97D5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8932519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実施する年度、自治体名をご記入ください。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67370-B307-46D9-9976-BAA928D97D55}" type="slidenum">
              <a:rPr kumimoji="1" lang="ja-JP" altLang="en-US" smtClean="0"/>
              <a:t>1</a:t>
            </a:fld>
            <a:endParaRPr kumimoji="1" lang="ja-JP" altLang="en-US"/>
          </a:p>
        </p:txBody>
      </p:sp>
      <p:sp>
        <p:nvSpPr>
          <p:cNvPr id="5" name="ヘッダー プレースホルダー 4">
            <a:extLst>
              <a:ext uri="{FF2B5EF4-FFF2-40B4-BE49-F238E27FC236}">
                <a16:creationId xmlns:a16="http://schemas.microsoft.com/office/drawing/2014/main" id="{4F8D867C-A5FC-F9D8-6302-CE19C84F1B5D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-US" altLang="ja-JP"/>
              <a:t>D-2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0334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/>
              <a:t>実施する自治体に合わせて、日付等は適宜修正してお使いください。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67370-B307-46D9-9976-BAA928D97D55}" type="slidenum">
              <a:rPr kumimoji="1" lang="ja-JP" altLang="en-US" smtClean="0"/>
              <a:t>17</a:t>
            </a:fld>
            <a:endParaRPr kumimoji="1" lang="ja-JP" altLang="en-US"/>
          </a:p>
        </p:txBody>
      </p:sp>
      <p:sp>
        <p:nvSpPr>
          <p:cNvPr id="5" name="ヘッダー プレースホルダー 4">
            <a:extLst>
              <a:ext uri="{FF2B5EF4-FFF2-40B4-BE49-F238E27FC236}">
                <a16:creationId xmlns:a16="http://schemas.microsoft.com/office/drawing/2014/main" id="{82AE5D8B-1F93-795E-98D7-4E5E8B4A875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-US" altLang="ja-JP"/>
              <a:t>D-2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09220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実施する自治体に合わせて、</a:t>
            </a:r>
            <a:r>
              <a:rPr kumimoji="1" lang="en-US" altLang="ja-JP" dirty="0"/>
              <a:t>PT</a:t>
            </a:r>
            <a:r>
              <a:rPr kumimoji="1" lang="ja-JP" altLang="en-US" dirty="0"/>
              <a:t>の責任者と関係対策部を適宜修正してお使いください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67370-B307-46D9-9976-BAA928D97D55}" type="slidenum">
              <a:rPr kumimoji="1" lang="ja-JP" altLang="en-US" smtClean="0"/>
              <a:t>22</a:t>
            </a:fld>
            <a:endParaRPr kumimoji="1" lang="ja-JP" altLang="en-US"/>
          </a:p>
        </p:txBody>
      </p:sp>
      <p:sp>
        <p:nvSpPr>
          <p:cNvPr id="5" name="ヘッダー プレースホルダー 4">
            <a:extLst>
              <a:ext uri="{FF2B5EF4-FFF2-40B4-BE49-F238E27FC236}">
                <a16:creationId xmlns:a16="http://schemas.microsoft.com/office/drawing/2014/main" id="{AA223017-CAE6-EDCA-0F37-B286724D677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-US" altLang="ja-JP"/>
              <a:t>D-2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80934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やり方の説明を書く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67370-B307-46D9-9976-BAA928D97D55}" type="slidenum">
              <a:rPr kumimoji="1" lang="ja-JP" altLang="en-US" smtClean="0"/>
              <a:t>26</a:t>
            </a:fld>
            <a:endParaRPr kumimoji="1" lang="ja-JP" altLang="en-US"/>
          </a:p>
        </p:txBody>
      </p:sp>
      <p:sp>
        <p:nvSpPr>
          <p:cNvPr id="5" name="ヘッダー プレースホルダー 4">
            <a:extLst>
              <a:ext uri="{FF2B5EF4-FFF2-40B4-BE49-F238E27FC236}">
                <a16:creationId xmlns:a16="http://schemas.microsoft.com/office/drawing/2014/main" id="{8DB1260B-7D62-95DC-444E-BBEF4AC2AFB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-US" altLang="ja-JP"/>
              <a:t>D-2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5185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実施する自治体の規模に合わせて、日時等は適宜修正してお使いください。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67370-B307-46D9-9976-BAA928D97D55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5" name="ヘッダー プレースホルダー 4">
            <a:extLst>
              <a:ext uri="{FF2B5EF4-FFF2-40B4-BE49-F238E27FC236}">
                <a16:creationId xmlns:a16="http://schemas.microsoft.com/office/drawing/2014/main" id="{827C9638-1A15-46C3-CA2D-A3409D31290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-US" altLang="ja-JP"/>
              <a:t>D-2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1684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実施する自治体の規模に合わせて、日時等は適宜修正してお使いください。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67370-B307-46D9-9976-BAA928D97D55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5" name="ヘッダー プレースホルダー 4">
            <a:extLst>
              <a:ext uri="{FF2B5EF4-FFF2-40B4-BE49-F238E27FC236}">
                <a16:creationId xmlns:a16="http://schemas.microsoft.com/office/drawing/2014/main" id="{90C11895-7221-C274-D2DE-FE3C60961F0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-US" altLang="ja-JP"/>
              <a:t>D-2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1380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実施する自治体に合わせて、地図の変更等、適宜修正してお使いください。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67370-B307-46D9-9976-BAA928D97D55}" type="slidenum">
              <a:rPr kumimoji="1" lang="ja-JP" altLang="en-US" smtClean="0"/>
              <a:t>9</a:t>
            </a:fld>
            <a:endParaRPr kumimoji="1" lang="ja-JP" altLang="en-US"/>
          </a:p>
        </p:txBody>
      </p:sp>
      <p:sp>
        <p:nvSpPr>
          <p:cNvPr id="5" name="ヘッダー プレースホルダー 4">
            <a:extLst>
              <a:ext uri="{FF2B5EF4-FFF2-40B4-BE49-F238E27FC236}">
                <a16:creationId xmlns:a16="http://schemas.microsoft.com/office/drawing/2014/main" id="{7C668517-D14B-FCE2-B9CF-7639A60831B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-US" altLang="ja-JP"/>
              <a:t>D-2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45711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/>
              <a:t>実施する自治体に合わせて、地図の変更等、適宜修正してお使いください。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7B649-FDB4-45E7-88C4-BD6921213F97}" type="slidenum">
              <a:rPr kumimoji="1" lang="ja-JP" altLang="en-US" smtClean="0"/>
              <a:t>10</a:t>
            </a:fld>
            <a:endParaRPr kumimoji="1" lang="ja-JP" altLang="en-US"/>
          </a:p>
        </p:txBody>
      </p:sp>
      <p:sp>
        <p:nvSpPr>
          <p:cNvPr id="5" name="ヘッダー プレースホルダー 4">
            <a:extLst>
              <a:ext uri="{FF2B5EF4-FFF2-40B4-BE49-F238E27FC236}">
                <a16:creationId xmlns:a16="http://schemas.microsoft.com/office/drawing/2014/main" id="{945BF2D8-77DC-8143-8B09-615FEC9C37BC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-US" altLang="ja-JP"/>
              <a:t>D-2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90594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実施する自治体に合わせて、日時、気温等は、適宜修正してお使いください。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67370-B307-46D9-9976-BAA928D97D55}" type="slidenum">
              <a:rPr kumimoji="1" lang="ja-JP" altLang="en-US" smtClean="0"/>
              <a:t>11</a:t>
            </a:fld>
            <a:endParaRPr kumimoji="1" lang="ja-JP" altLang="en-US"/>
          </a:p>
        </p:txBody>
      </p:sp>
      <p:sp>
        <p:nvSpPr>
          <p:cNvPr id="5" name="ヘッダー プレースホルダー 4">
            <a:extLst>
              <a:ext uri="{FF2B5EF4-FFF2-40B4-BE49-F238E27FC236}">
                <a16:creationId xmlns:a16="http://schemas.microsoft.com/office/drawing/2014/main" id="{9A8263BA-4EE3-E221-D4C1-EB50DB0752D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-US" altLang="ja-JP"/>
              <a:t>D-2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53613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実施する自治体の規模に合わせて、被害状況は適宜修正してお使いください。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67370-B307-46D9-9976-BAA928D97D55}" type="slidenum">
              <a:rPr kumimoji="1" lang="ja-JP" altLang="en-US" smtClean="0"/>
              <a:t>12</a:t>
            </a:fld>
            <a:endParaRPr kumimoji="1" lang="ja-JP" altLang="en-US"/>
          </a:p>
        </p:txBody>
      </p:sp>
      <p:sp>
        <p:nvSpPr>
          <p:cNvPr id="5" name="ヘッダー プレースホルダー 4">
            <a:extLst>
              <a:ext uri="{FF2B5EF4-FFF2-40B4-BE49-F238E27FC236}">
                <a16:creationId xmlns:a16="http://schemas.microsoft.com/office/drawing/2014/main" id="{21BECA4F-C914-81E9-C49B-E67EDB1E8F3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-US" altLang="ja-JP"/>
              <a:t>D-2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06566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/>
              <a:t>実施する自治体の規模に合わせて、被害状況は適宜修正してお使いください。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67370-B307-46D9-9976-BAA928D97D55}" type="slidenum">
              <a:rPr kumimoji="1" lang="ja-JP" altLang="en-US" smtClean="0"/>
              <a:t>14</a:t>
            </a:fld>
            <a:endParaRPr kumimoji="1" lang="ja-JP" altLang="en-US"/>
          </a:p>
        </p:txBody>
      </p:sp>
      <p:sp>
        <p:nvSpPr>
          <p:cNvPr id="5" name="ヘッダー プレースホルダー 4">
            <a:extLst>
              <a:ext uri="{FF2B5EF4-FFF2-40B4-BE49-F238E27FC236}">
                <a16:creationId xmlns:a16="http://schemas.microsoft.com/office/drawing/2014/main" id="{1A89B9D0-AA93-F906-46D7-D3039A8F829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-US" altLang="ja-JP"/>
              <a:t>D-2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35776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/>
              <a:t>実施する自治体の規模に合わせて、被害状況は適宜修正してお使いください。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67370-B307-46D9-9976-BAA928D97D55}" type="slidenum">
              <a:rPr kumimoji="1" lang="ja-JP" altLang="en-US" smtClean="0"/>
              <a:t>16</a:t>
            </a:fld>
            <a:endParaRPr kumimoji="1" lang="ja-JP" altLang="en-US"/>
          </a:p>
        </p:txBody>
      </p:sp>
      <p:sp>
        <p:nvSpPr>
          <p:cNvPr id="5" name="ヘッダー プレースホルダー 4">
            <a:extLst>
              <a:ext uri="{FF2B5EF4-FFF2-40B4-BE49-F238E27FC236}">
                <a16:creationId xmlns:a16="http://schemas.microsoft.com/office/drawing/2014/main" id="{F443F83D-6EF1-6FF5-AFD6-539F60767D47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-US" altLang="ja-JP"/>
              <a:t>D-2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840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FADFA-F98C-4E31-9652-D18423E7AB53}" type="datetime1">
              <a:rPr kumimoji="1" lang="ja-JP" altLang="en-US" smtClean="0"/>
              <a:t>2023/5/9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D-2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0995-D0C4-4F5A-B52E-24306A835AD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0455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89E9A-3475-4CB3-A041-FF48DFCBCC4C}" type="datetime1">
              <a:rPr kumimoji="1" lang="ja-JP" altLang="en-US" smtClean="0"/>
              <a:t>2023/5/9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D-2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0995-D0C4-4F5A-B52E-24306A835AD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9992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D8DF0-A3D4-4FF4-B5E0-AB1738383168}" type="datetime1">
              <a:rPr kumimoji="1" lang="ja-JP" altLang="en-US" smtClean="0"/>
              <a:t>2023/5/9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D-2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0995-D0C4-4F5A-B52E-24306A835AD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0494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76705-3DC5-4E88-A975-6B3BFA65F25E}" type="datetime1">
              <a:rPr kumimoji="1" lang="ja-JP" altLang="en-US" smtClean="0"/>
              <a:t>2023/5/9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D-2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0995-D0C4-4F5A-B52E-24306A835AD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6481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5F1B8-0B4E-4BCC-B536-B0FDDD025977}" type="datetime1">
              <a:rPr kumimoji="1" lang="ja-JP" altLang="en-US" smtClean="0"/>
              <a:t>2023/5/9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D-2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0995-D0C4-4F5A-B52E-24306A835AD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0176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CDCF7-350E-4E6A-BFCA-8C20A159FD44}" type="datetime1">
              <a:rPr kumimoji="1" lang="ja-JP" altLang="en-US" smtClean="0"/>
              <a:t>2023/5/9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D-2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0995-D0C4-4F5A-B52E-24306A835AD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7443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DD321-F3FE-41EA-A3D9-78EFC11454D5}" type="datetime1">
              <a:rPr kumimoji="1" lang="ja-JP" altLang="en-US" smtClean="0"/>
              <a:t>2023/5/9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D-2</a:t>
            </a:r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0995-D0C4-4F5A-B52E-24306A835AD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9040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F160C-9676-44CF-8B16-2A401F5C3DD6}" type="datetime1">
              <a:rPr kumimoji="1" lang="ja-JP" altLang="en-US" smtClean="0"/>
              <a:t>2023/5/9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D-2</a:t>
            </a:r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0995-D0C4-4F5A-B52E-24306A835AD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5304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A6042-64AD-4BD5-83E3-EB8B61D81A77}" type="datetime1">
              <a:rPr kumimoji="1" lang="ja-JP" altLang="en-US" smtClean="0"/>
              <a:t>2023/5/9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D-2</a:t>
            </a:r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0995-D0C4-4F5A-B52E-24306A835AD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163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6AD47-4979-47F7-B0D0-4CD1D262D81B}" type="datetime1">
              <a:rPr kumimoji="1" lang="ja-JP" altLang="en-US" smtClean="0"/>
              <a:t>2023/5/9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D-2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0995-D0C4-4F5A-B52E-24306A835AD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6828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2569F-EE4A-4CAD-A810-23B0B3CBF752}" type="datetime1">
              <a:rPr kumimoji="1" lang="ja-JP" altLang="en-US" smtClean="0"/>
              <a:t>2023/5/9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D-2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0995-D0C4-4F5A-B52E-24306A835AD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5264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A6F798-214D-4335-8D9C-33325753A697}" type="datetime1">
              <a:rPr kumimoji="1" lang="ja-JP" altLang="en-US" smtClean="0"/>
              <a:t>2023/5/9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/>
              <a:t>D-2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2F0995-D0C4-4F5A-B52E-24306A835AD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4695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512250E-3C3F-B9D5-E97E-B99FC29B1A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108" y="996725"/>
            <a:ext cx="8821783" cy="2982570"/>
          </a:xfrm>
          <a:solidFill>
            <a:schemeClr val="bg1"/>
          </a:solidFill>
          <a:ln>
            <a:noFill/>
          </a:ln>
          <a:effectLst/>
        </p:spPr>
        <p:txBody>
          <a:bodyPr anchor="ctr">
            <a:noAutofit/>
          </a:bodyPr>
          <a:lstStyle/>
          <a:p>
            <a:r>
              <a:rPr kumimoji="1" lang="ja-JP" altLang="en-US" sz="32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令和</a:t>
            </a:r>
            <a:r>
              <a:rPr lang="ja-JP" altLang="en-US" sz="3200" dirty="0">
                <a:highlight>
                  <a:srgbClr val="FFFF00"/>
                </a:highlight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〇</a:t>
            </a:r>
            <a:r>
              <a:rPr kumimoji="1" lang="ja-JP" altLang="en-US" sz="32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年度　（</a:t>
            </a:r>
            <a:r>
              <a:rPr kumimoji="1" lang="ja-JP" altLang="en-US" sz="3200" dirty="0">
                <a:highlight>
                  <a:srgbClr val="FFFF00"/>
                </a:highlight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自治体名</a:t>
            </a:r>
            <a:r>
              <a:rPr kumimoji="1" lang="ja-JP" altLang="en-US" sz="32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）　</a:t>
            </a:r>
            <a:br>
              <a:rPr kumimoji="1" lang="en-US" altLang="ja-JP" sz="44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</a:br>
            <a:br>
              <a:rPr kumimoji="1" lang="en-US" altLang="ja-JP" sz="44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</a:br>
            <a:br>
              <a:rPr kumimoji="1" lang="en-US" altLang="ja-JP" sz="44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</a:br>
            <a:r>
              <a:rPr kumimoji="1" lang="ja-JP" altLang="en-US" sz="44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部署間越境・連携ワークショップ</a:t>
            </a:r>
            <a:br>
              <a:rPr kumimoji="1" lang="en-US" altLang="ja-JP" sz="44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</a:br>
            <a:br>
              <a:rPr kumimoji="1" lang="en-US" altLang="ja-JP" sz="44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</a:br>
            <a:r>
              <a:rPr lang="ja-JP" altLang="en-US" sz="36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オリエンテーション</a:t>
            </a:r>
            <a:endParaRPr kumimoji="1" lang="ja-JP" altLang="en-US" sz="44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7D252C97-9598-DB1C-55D2-5F679129C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0995-D0C4-4F5A-B52E-24306A835AD9}" type="slidenum">
              <a:rPr kumimoji="1" lang="ja-JP" altLang="en-US" smtClean="0"/>
              <a:t>1</a:t>
            </a:fld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988A9F7-B857-5EBD-C346-A67CA60102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384" y="136524"/>
            <a:ext cx="679763" cy="449399"/>
          </a:xfrm>
          <a:prstGeom prst="rect">
            <a:avLst/>
          </a:prstGeom>
          <a:noFill/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A630A96-34E4-A78A-B814-F758A00BDA09}"/>
              </a:ext>
            </a:extLst>
          </p:cNvPr>
          <p:cNvSpPr txBox="1"/>
          <p:nvPr/>
        </p:nvSpPr>
        <p:spPr>
          <a:xfrm>
            <a:off x="8276111" y="517045"/>
            <a:ext cx="6574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600" kern="100" dirty="0">
                <a:solidFill>
                  <a:srgbClr val="4D4D4D"/>
                </a:solidFill>
                <a:effectLst/>
                <a:latin typeface="Arial Black" panose="020B0A04020102020204" pitchFamily="34" charset="0"/>
                <a:ea typeface="ＭＳ 明朝" panose="02020609040205080304" pitchFamily="17" charset="-128"/>
                <a:cs typeface="Tahoma" panose="020B0604030504040204" pitchFamily="34" charset="0"/>
              </a:rPr>
              <a:t>DRI</a:t>
            </a:r>
            <a:r>
              <a:rPr lang="ja-JP" altLang="ja-JP" sz="1800" kern="100" dirty="0">
                <a:effectLst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　　　　　</a:t>
            </a:r>
            <a:r>
              <a:rPr lang="ja-JP" altLang="ja-JP" sz="1800" kern="100" dirty="0">
                <a:effectLst/>
                <a:ea typeface="Century" panose="02040604050505020304" pitchFamily="18" charset="0"/>
                <a:cs typeface="Times New Roman" panose="02020603050405020304" pitchFamily="18" charset="0"/>
              </a:rPr>
              <a:t> </a:t>
            </a:r>
            <a:r>
              <a:rPr lang="ja-JP" altLang="ja-JP" sz="1800" kern="100" dirty="0">
                <a:effectLst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　</a:t>
            </a:r>
            <a:r>
              <a:rPr lang="ja-JP" altLang="ja-JP" sz="1800" kern="100" dirty="0">
                <a:effectLst/>
                <a:ea typeface="Century" panose="02040604050505020304" pitchFamily="18" charset="0"/>
                <a:cs typeface="Times New Roman" panose="02020603050405020304" pitchFamily="18" charset="0"/>
              </a:rPr>
              <a:t> </a:t>
            </a:r>
            <a:endParaRPr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BDB3F6AA-3C12-41F1-B64C-19AA5F0F7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D-2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3401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図 69">
            <a:extLst>
              <a:ext uri="{FF2B5EF4-FFF2-40B4-BE49-F238E27FC236}">
                <a16:creationId xmlns:a16="http://schemas.microsoft.com/office/drawing/2014/main" id="{42DA765C-C061-49B7-9FD1-74B6CF169D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72" r="30479" b="11672"/>
          <a:stretch/>
        </p:blipFill>
        <p:spPr>
          <a:xfrm>
            <a:off x="5583347" y="1476933"/>
            <a:ext cx="3319098" cy="517552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cxnSp>
        <p:nvCxnSpPr>
          <p:cNvPr id="71" name="直線矢印コネクタ 70">
            <a:extLst>
              <a:ext uri="{FF2B5EF4-FFF2-40B4-BE49-F238E27FC236}">
                <a16:creationId xmlns:a16="http://schemas.microsoft.com/office/drawing/2014/main" id="{502D8F7B-16BB-401B-9646-4160F1B64961}"/>
              </a:ext>
            </a:extLst>
          </p:cNvPr>
          <p:cNvCxnSpPr>
            <a:cxnSpLocks/>
          </p:cNvCxnSpPr>
          <p:nvPr/>
        </p:nvCxnSpPr>
        <p:spPr>
          <a:xfrm>
            <a:off x="7030653" y="5495145"/>
            <a:ext cx="161425" cy="309245"/>
          </a:xfrm>
          <a:prstGeom prst="straightConnector1">
            <a:avLst/>
          </a:prstGeom>
          <a:ln w="38100">
            <a:prstDash val="sysDot"/>
            <a:tailEnd type="triangle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正方形/長方形 81">
            <a:extLst>
              <a:ext uri="{FF2B5EF4-FFF2-40B4-BE49-F238E27FC236}">
                <a16:creationId xmlns:a16="http://schemas.microsoft.com/office/drawing/2014/main" id="{765B658C-8A59-4E4B-812E-7F7E65475418}"/>
              </a:ext>
            </a:extLst>
          </p:cNvPr>
          <p:cNvSpPr/>
          <p:nvPr/>
        </p:nvSpPr>
        <p:spPr>
          <a:xfrm>
            <a:off x="6418553" y="4585576"/>
            <a:ext cx="2510710" cy="85881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中心市街地周辺の</a:t>
            </a:r>
            <a:br>
              <a:rPr lang="en-US" altLang="ja-JP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指定避難所</a:t>
            </a:r>
            <a:endParaRPr lang="en-US" altLang="ja-JP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収容人数超過</a:t>
            </a:r>
          </a:p>
        </p:txBody>
      </p:sp>
      <p:sp>
        <p:nvSpPr>
          <p:cNvPr id="83" name="円/楕円 18">
            <a:extLst>
              <a:ext uri="{FF2B5EF4-FFF2-40B4-BE49-F238E27FC236}">
                <a16:creationId xmlns:a16="http://schemas.microsoft.com/office/drawing/2014/main" id="{D76D5586-0BA6-47C9-BA67-5C167BB7F0B9}"/>
              </a:ext>
            </a:extLst>
          </p:cNvPr>
          <p:cNvSpPr/>
          <p:nvPr/>
        </p:nvSpPr>
        <p:spPr>
          <a:xfrm>
            <a:off x="7135997" y="5510447"/>
            <a:ext cx="1719364" cy="1044672"/>
          </a:xfrm>
          <a:prstGeom prst="ellipse">
            <a:avLst/>
          </a:prstGeom>
          <a:noFill/>
          <a:ln w="38100">
            <a:solidFill>
              <a:schemeClr val="bg2">
                <a:lumMod val="1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4" name="直線矢印コネクタ 83">
            <a:extLst>
              <a:ext uri="{FF2B5EF4-FFF2-40B4-BE49-F238E27FC236}">
                <a16:creationId xmlns:a16="http://schemas.microsoft.com/office/drawing/2014/main" id="{B99C2C66-FFEF-4B6E-81ED-11C32112903E}"/>
              </a:ext>
            </a:extLst>
          </p:cNvPr>
          <p:cNvCxnSpPr>
            <a:cxnSpLocks/>
          </p:cNvCxnSpPr>
          <p:nvPr/>
        </p:nvCxnSpPr>
        <p:spPr>
          <a:xfrm flipH="1">
            <a:off x="7319560" y="2286433"/>
            <a:ext cx="480601" cy="376646"/>
          </a:xfrm>
          <a:prstGeom prst="straightConnector1">
            <a:avLst/>
          </a:prstGeom>
          <a:ln w="38100">
            <a:prstDash val="sysDot"/>
            <a:tailEnd type="triangle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円/楕円 18">
            <a:extLst>
              <a:ext uri="{FF2B5EF4-FFF2-40B4-BE49-F238E27FC236}">
                <a16:creationId xmlns:a16="http://schemas.microsoft.com/office/drawing/2014/main" id="{096D4453-BA8D-4AD9-B409-D110FD9F2974}"/>
              </a:ext>
            </a:extLst>
          </p:cNvPr>
          <p:cNvSpPr/>
          <p:nvPr/>
        </p:nvSpPr>
        <p:spPr>
          <a:xfrm rot="20473077">
            <a:off x="6026237" y="1564841"/>
            <a:ext cx="1536888" cy="2631649"/>
          </a:xfrm>
          <a:prstGeom prst="ellipse">
            <a:avLst/>
          </a:prstGeom>
          <a:noFill/>
          <a:ln w="38100">
            <a:solidFill>
              <a:schemeClr val="bg2">
                <a:lumMod val="1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0" name="楕円 99">
            <a:extLst>
              <a:ext uri="{FF2B5EF4-FFF2-40B4-BE49-F238E27FC236}">
                <a16:creationId xmlns:a16="http://schemas.microsoft.com/office/drawing/2014/main" id="{0AA7797E-F2A3-4E54-A341-69733B39716B}"/>
              </a:ext>
            </a:extLst>
          </p:cNvPr>
          <p:cNvSpPr/>
          <p:nvPr/>
        </p:nvSpPr>
        <p:spPr>
          <a:xfrm>
            <a:off x="7972880" y="5632861"/>
            <a:ext cx="218665" cy="196162"/>
          </a:xfrm>
          <a:prstGeom prst="ellipse">
            <a:avLst/>
          </a:prstGeom>
          <a:solidFill>
            <a:srgbClr val="00B050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1" name="楕円 100">
            <a:extLst>
              <a:ext uri="{FF2B5EF4-FFF2-40B4-BE49-F238E27FC236}">
                <a16:creationId xmlns:a16="http://schemas.microsoft.com/office/drawing/2014/main" id="{C5DA38BD-9BAE-4DA3-AA33-12EEEFD92B8B}"/>
              </a:ext>
            </a:extLst>
          </p:cNvPr>
          <p:cNvSpPr/>
          <p:nvPr/>
        </p:nvSpPr>
        <p:spPr>
          <a:xfrm>
            <a:off x="7361800" y="5959804"/>
            <a:ext cx="218665" cy="196162"/>
          </a:xfrm>
          <a:prstGeom prst="ellipse">
            <a:avLst/>
          </a:prstGeom>
          <a:solidFill>
            <a:srgbClr val="00B050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2" name="楕円 101">
            <a:extLst>
              <a:ext uri="{FF2B5EF4-FFF2-40B4-BE49-F238E27FC236}">
                <a16:creationId xmlns:a16="http://schemas.microsoft.com/office/drawing/2014/main" id="{663C67EB-C4A8-4A9E-AB46-CE77687678D4}"/>
              </a:ext>
            </a:extLst>
          </p:cNvPr>
          <p:cNvSpPr/>
          <p:nvPr/>
        </p:nvSpPr>
        <p:spPr>
          <a:xfrm>
            <a:off x="8404821" y="6170485"/>
            <a:ext cx="218665" cy="196162"/>
          </a:xfrm>
          <a:prstGeom prst="ellipse">
            <a:avLst/>
          </a:prstGeom>
          <a:solidFill>
            <a:srgbClr val="00B050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" name="楕円 102">
            <a:extLst>
              <a:ext uri="{FF2B5EF4-FFF2-40B4-BE49-F238E27FC236}">
                <a16:creationId xmlns:a16="http://schemas.microsoft.com/office/drawing/2014/main" id="{CFDA120C-3195-4940-877A-67D9A2E450E7}"/>
              </a:ext>
            </a:extLst>
          </p:cNvPr>
          <p:cNvSpPr/>
          <p:nvPr/>
        </p:nvSpPr>
        <p:spPr>
          <a:xfrm>
            <a:off x="5705317" y="4431122"/>
            <a:ext cx="218665" cy="196162"/>
          </a:xfrm>
          <a:prstGeom prst="ellipse">
            <a:avLst/>
          </a:prstGeom>
          <a:solidFill>
            <a:srgbClr val="00B050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" name="楕円 103">
            <a:extLst>
              <a:ext uri="{FF2B5EF4-FFF2-40B4-BE49-F238E27FC236}">
                <a16:creationId xmlns:a16="http://schemas.microsoft.com/office/drawing/2014/main" id="{D1454F94-A0C3-4C33-8F26-F6FCAF4D19E4}"/>
              </a:ext>
            </a:extLst>
          </p:cNvPr>
          <p:cNvSpPr/>
          <p:nvPr/>
        </p:nvSpPr>
        <p:spPr>
          <a:xfrm>
            <a:off x="7385323" y="3169391"/>
            <a:ext cx="218665" cy="196162"/>
          </a:xfrm>
          <a:prstGeom prst="ellipse">
            <a:avLst/>
          </a:prstGeom>
          <a:solidFill>
            <a:srgbClr val="00B050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5" name="楕円 104">
            <a:extLst>
              <a:ext uri="{FF2B5EF4-FFF2-40B4-BE49-F238E27FC236}">
                <a16:creationId xmlns:a16="http://schemas.microsoft.com/office/drawing/2014/main" id="{F0B6A2D2-B404-4364-9A61-CDBC9B734B73}"/>
              </a:ext>
            </a:extLst>
          </p:cNvPr>
          <p:cNvSpPr/>
          <p:nvPr/>
        </p:nvSpPr>
        <p:spPr>
          <a:xfrm>
            <a:off x="7471132" y="4350625"/>
            <a:ext cx="218665" cy="196162"/>
          </a:xfrm>
          <a:prstGeom prst="ellipse">
            <a:avLst/>
          </a:prstGeom>
          <a:solidFill>
            <a:srgbClr val="00B050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" name="楕円 105">
            <a:extLst>
              <a:ext uri="{FF2B5EF4-FFF2-40B4-BE49-F238E27FC236}">
                <a16:creationId xmlns:a16="http://schemas.microsoft.com/office/drawing/2014/main" id="{B9913F2E-220B-4AAF-AAC6-7B1ADBD6F6E7}"/>
              </a:ext>
            </a:extLst>
          </p:cNvPr>
          <p:cNvSpPr/>
          <p:nvPr/>
        </p:nvSpPr>
        <p:spPr>
          <a:xfrm>
            <a:off x="6324670" y="2130456"/>
            <a:ext cx="218665" cy="196162"/>
          </a:xfrm>
          <a:prstGeom prst="ellipse">
            <a:avLst/>
          </a:prstGeom>
          <a:solidFill>
            <a:srgbClr val="00B050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" name="楕円 106">
            <a:extLst>
              <a:ext uri="{FF2B5EF4-FFF2-40B4-BE49-F238E27FC236}">
                <a16:creationId xmlns:a16="http://schemas.microsoft.com/office/drawing/2014/main" id="{D33901EF-15B5-4F16-A678-A41FD149804F}"/>
              </a:ext>
            </a:extLst>
          </p:cNvPr>
          <p:cNvSpPr/>
          <p:nvPr/>
        </p:nvSpPr>
        <p:spPr>
          <a:xfrm>
            <a:off x="6881199" y="3109331"/>
            <a:ext cx="218665" cy="196162"/>
          </a:xfrm>
          <a:prstGeom prst="ellipse">
            <a:avLst/>
          </a:prstGeom>
          <a:solidFill>
            <a:srgbClr val="00B050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5477230-1234-EAE6-A348-B001B81F4543}"/>
              </a:ext>
            </a:extLst>
          </p:cNvPr>
          <p:cNvSpPr txBox="1"/>
          <p:nvPr/>
        </p:nvSpPr>
        <p:spPr>
          <a:xfrm>
            <a:off x="5480863" y="1044279"/>
            <a:ext cx="3261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（参考）洪水浸水想定区域図</a:t>
            </a:r>
          </a:p>
        </p:txBody>
      </p:sp>
      <p:pic>
        <p:nvPicPr>
          <p:cNvPr id="72" name="図 71" descr="マップ&#10;&#10;自動的に生成された説明">
            <a:extLst>
              <a:ext uri="{FF2B5EF4-FFF2-40B4-BE49-F238E27FC236}">
                <a16:creationId xmlns:a16="http://schemas.microsoft.com/office/drawing/2014/main" id="{DEA619FF-014C-7AD4-77A0-68E914E493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4" b="29690"/>
          <a:stretch/>
        </p:blipFill>
        <p:spPr>
          <a:xfrm>
            <a:off x="259437" y="1476933"/>
            <a:ext cx="4985250" cy="4483452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5EE11A1E-A85F-916C-1B5B-A2CB1E880721}"/>
              </a:ext>
            </a:extLst>
          </p:cNvPr>
          <p:cNvSpPr txBox="1"/>
          <p:nvPr/>
        </p:nvSpPr>
        <p:spPr>
          <a:xfrm>
            <a:off x="2569561" y="2934717"/>
            <a:ext cx="285870" cy="38065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✖</a:t>
            </a:r>
            <a:endParaRPr kumimoji="1" lang="en-US" altLang="ja-JP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B133DDF4-D9F7-CAE7-FCB6-D812D9640692}"/>
              </a:ext>
            </a:extLst>
          </p:cNvPr>
          <p:cNvSpPr txBox="1"/>
          <p:nvPr/>
        </p:nvSpPr>
        <p:spPr>
          <a:xfrm flipH="1">
            <a:off x="318247" y="3828512"/>
            <a:ext cx="41021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✖</a:t>
            </a:r>
            <a:endParaRPr kumimoji="1" lang="en-US" altLang="ja-JP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75" name="直線矢印コネクタ 74">
            <a:extLst>
              <a:ext uri="{FF2B5EF4-FFF2-40B4-BE49-F238E27FC236}">
                <a16:creationId xmlns:a16="http://schemas.microsoft.com/office/drawing/2014/main" id="{F44FB5F3-903F-0CC1-3919-D1CE8BEFE7AA}"/>
              </a:ext>
            </a:extLst>
          </p:cNvPr>
          <p:cNvCxnSpPr>
            <a:cxnSpLocks/>
          </p:cNvCxnSpPr>
          <p:nvPr/>
        </p:nvCxnSpPr>
        <p:spPr>
          <a:xfrm flipH="1" flipV="1">
            <a:off x="850842" y="5000085"/>
            <a:ext cx="797563" cy="380982"/>
          </a:xfrm>
          <a:prstGeom prst="straightConnector1">
            <a:avLst/>
          </a:prstGeom>
          <a:ln w="38100">
            <a:prstDash val="sysDot"/>
            <a:tailEnd type="triangle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テキスト ボックス 75">
            <a:extLst>
              <a:ext uri="{FF2B5EF4-FFF2-40B4-BE49-F238E27FC236}">
                <a16:creationId xmlns:a16="http://schemas.microsoft.com/office/drawing/2014/main" id="{D50DBA77-3DAB-CC40-DAEF-8D560AB148B9}"/>
              </a:ext>
            </a:extLst>
          </p:cNvPr>
          <p:cNvSpPr txBox="1"/>
          <p:nvPr/>
        </p:nvSpPr>
        <p:spPr>
          <a:xfrm>
            <a:off x="4918168" y="2227249"/>
            <a:ext cx="285870" cy="38065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✖</a:t>
            </a:r>
            <a:endParaRPr kumimoji="1" lang="en-US" altLang="ja-JP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77" name="正方形/長方形 76">
            <a:extLst>
              <a:ext uri="{FF2B5EF4-FFF2-40B4-BE49-F238E27FC236}">
                <a16:creationId xmlns:a16="http://schemas.microsoft.com/office/drawing/2014/main" id="{3C6CE65D-3F60-689A-550A-847803BCC4C6}"/>
              </a:ext>
            </a:extLst>
          </p:cNvPr>
          <p:cNvSpPr/>
          <p:nvPr/>
        </p:nvSpPr>
        <p:spPr>
          <a:xfrm>
            <a:off x="1670193" y="5207267"/>
            <a:ext cx="2193517" cy="64011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孤立地域（</a:t>
            </a:r>
            <a:r>
              <a:rPr lang="en-US" altLang="ja-JP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</a:t>
            </a:r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地区）</a:t>
            </a:r>
            <a:endParaRPr lang="en-US" altLang="ja-JP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避難者約</a:t>
            </a:r>
            <a:r>
              <a:rPr lang="en-US" altLang="ja-JP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</a:t>
            </a:r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人</a:t>
            </a:r>
          </a:p>
        </p:txBody>
      </p:sp>
      <p:sp>
        <p:nvSpPr>
          <p:cNvPr id="78" name="円/楕円 18">
            <a:extLst>
              <a:ext uri="{FF2B5EF4-FFF2-40B4-BE49-F238E27FC236}">
                <a16:creationId xmlns:a16="http://schemas.microsoft.com/office/drawing/2014/main" id="{28C487F4-4B2D-3D1D-0979-374C3F278405}"/>
              </a:ext>
            </a:extLst>
          </p:cNvPr>
          <p:cNvSpPr/>
          <p:nvPr/>
        </p:nvSpPr>
        <p:spPr>
          <a:xfrm>
            <a:off x="3677756" y="2911809"/>
            <a:ext cx="1526282" cy="2286979"/>
          </a:xfrm>
          <a:prstGeom prst="ellipse">
            <a:avLst/>
          </a:prstGeom>
          <a:noFill/>
          <a:ln w="38100">
            <a:solidFill>
              <a:schemeClr val="bg2">
                <a:lumMod val="1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" name="正方形/長方形 78">
            <a:extLst>
              <a:ext uri="{FF2B5EF4-FFF2-40B4-BE49-F238E27FC236}">
                <a16:creationId xmlns:a16="http://schemas.microsoft.com/office/drawing/2014/main" id="{DD91AA29-E626-CF1C-FC3B-C027806866AC}"/>
              </a:ext>
            </a:extLst>
          </p:cNvPr>
          <p:cNvSpPr/>
          <p:nvPr/>
        </p:nvSpPr>
        <p:spPr>
          <a:xfrm>
            <a:off x="2114352" y="1542263"/>
            <a:ext cx="2166476" cy="8560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孤立地域（</a:t>
            </a:r>
            <a:r>
              <a:rPr lang="en-US" altLang="ja-JP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X</a:t>
            </a:r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地区）</a:t>
            </a:r>
            <a:endParaRPr lang="en-US" altLang="ja-JP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避難者約</a:t>
            </a:r>
            <a:r>
              <a:rPr lang="en-US" altLang="ja-JP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80</a:t>
            </a:r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人</a:t>
            </a:r>
          </a:p>
        </p:txBody>
      </p:sp>
      <p:cxnSp>
        <p:nvCxnSpPr>
          <p:cNvPr id="80" name="直線矢印コネクタ 79">
            <a:extLst>
              <a:ext uri="{FF2B5EF4-FFF2-40B4-BE49-F238E27FC236}">
                <a16:creationId xmlns:a16="http://schemas.microsoft.com/office/drawing/2014/main" id="{32ACFDAD-053C-A143-20DC-9C5F91CF7FE0}"/>
              </a:ext>
            </a:extLst>
          </p:cNvPr>
          <p:cNvCxnSpPr>
            <a:cxnSpLocks/>
            <a:stCxn id="79" idx="2"/>
          </p:cNvCxnSpPr>
          <p:nvPr/>
        </p:nvCxnSpPr>
        <p:spPr>
          <a:xfrm>
            <a:off x="3197590" y="2398288"/>
            <a:ext cx="572099" cy="961300"/>
          </a:xfrm>
          <a:prstGeom prst="straightConnector1">
            <a:avLst/>
          </a:prstGeom>
          <a:ln w="38100">
            <a:prstDash val="sysDot"/>
            <a:tailEnd type="triangle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円/楕円 18">
            <a:extLst>
              <a:ext uri="{FF2B5EF4-FFF2-40B4-BE49-F238E27FC236}">
                <a16:creationId xmlns:a16="http://schemas.microsoft.com/office/drawing/2014/main" id="{40A6465E-CC04-E59B-747C-77CA3E0CCC1C}"/>
              </a:ext>
            </a:extLst>
          </p:cNvPr>
          <p:cNvSpPr/>
          <p:nvPr/>
        </p:nvSpPr>
        <p:spPr>
          <a:xfrm>
            <a:off x="284045" y="4290802"/>
            <a:ext cx="633353" cy="985692"/>
          </a:xfrm>
          <a:prstGeom prst="ellipse">
            <a:avLst/>
          </a:prstGeom>
          <a:noFill/>
          <a:ln w="38100">
            <a:solidFill>
              <a:schemeClr val="bg2">
                <a:lumMod val="1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6" name="楕円 95">
            <a:extLst>
              <a:ext uri="{FF2B5EF4-FFF2-40B4-BE49-F238E27FC236}">
                <a16:creationId xmlns:a16="http://schemas.microsoft.com/office/drawing/2014/main" id="{61D18AE2-17AE-943C-3121-CF451E43F4EC}"/>
              </a:ext>
            </a:extLst>
          </p:cNvPr>
          <p:cNvSpPr/>
          <p:nvPr/>
        </p:nvSpPr>
        <p:spPr>
          <a:xfrm>
            <a:off x="449573" y="4658896"/>
            <a:ext cx="240202" cy="259076"/>
          </a:xfrm>
          <a:prstGeom prst="ellipse">
            <a:avLst/>
          </a:prstGeom>
          <a:solidFill>
            <a:srgbClr val="00B050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楕円 96">
            <a:extLst>
              <a:ext uri="{FF2B5EF4-FFF2-40B4-BE49-F238E27FC236}">
                <a16:creationId xmlns:a16="http://schemas.microsoft.com/office/drawing/2014/main" id="{18BC3AE1-CBE2-ACFE-C9A7-9A31E81F3431}"/>
              </a:ext>
            </a:extLst>
          </p:cNvPr>
          <p:cNvSpPr/>
          <p:nvPr/>
        </p:nvSpPr>
        <p:spPr>
          <a:xfrm>
            <a:off x="4331798" y="3589121"/>
            <a:ext cx="240202" cy="259076"/>
          </a:xfrm>
          <a:prstGeom prst="ellipse">
            <a:avLst/>
          </a:prstGeom>
          <a:solidFill>
            <a:srgbClr val="00B050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8" name="テキスト ボックス 97">
            <a:extLst>
              <a:ext uri="{FF2B5EF4-FFF2-40B4-BE49-F238E27FC236}">
                <a16:creationId xmlns:a16="http://schemas.microsoft.com/office/drawing/2014/main" id="{8AB8C008-0339-9A49-6B2F-EBB193923CE2}"/>
              </a:ext>
            </a:extLst>
          </p:cNvPr>
          <p:cNvSpPr txBox="1"/>
          <p:nvPr/>
        </p:nvSpPr>
        <p:spPr>
          <a:xfrm>
            <a:off x="96708" y="6145386"/>
            <a:ext cx="53070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がけ崩れで市の中心部へ向かう道路の復旧は長引く見込み、</a:t>
            </a:r>
            <a:r>
              <a:rPr lang="en-US" altLang="ja-JP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X</a:t>
            </a:r>
            <a:r>
              <a:rPr lang="ja-JP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地区</a:t>
            </a:r>
            <a:r>
              <a:rPr lang="en-US" altLang="ja-JP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80</a:t>
            </a:r>
            <a:r>
              <a:rPr lang="ja-JP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人と</a:t>
            </a:r>
            <a:r>
              <a:rPr lang="en-US" altLang="ja-JP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</a:t>
            </a:r>
            <a:r>
              <a:rPr lang="ja-JP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地区</a:t>
            </a:r>
            <a:r>
              <a:rPr lang="en-US" altLang="ja-JP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lang="en-US" altLang="ja-JP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0</a:t>
            </a:r>
            <a:r>
              <a:rPr lang="ja-JP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人が孤立</a:t>
            </a:r>
            <a:endParaRPr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81" name="正方形/長方形 80">
            <a:extLst>
              <a:ext uri="{FF2B5EF4-FFF2-40B4-BE49-F238E27FC236}">
                <a16:creationId xmlns:a16="http://schemas.microsoft.com/office/drawing/2014/main" id="{37D7E53E-6BC9-4972-9AD9-D3250EDA2BDB}"/>
              </a:ext>
            </a:extLst>
          </p:cNvPr>
          <p:cNvSpPr/>
          <p:nvPr/>
        </p:nvSpPr>
        <p:spPr>
          <a:xfrm>
            <a:off x="7123517" y="1745960"/>
            <a:ext cx="1938503" cy="7383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堤防機能の低下</a:t>
            </a:r>
            <a:endParaRPr lang="en-US" altLang="ja-JP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浸水危険域</a:t>
            </a:r>
            <a:endParaRPr lang="en-US" altLang="ja-JP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93371631-C497-4519-8B02-0DC679705B3E}"/>
              </a:ext>
            </a:extLst>
          </p:cNvPr>
          <p:cNvGrpSpPr/>
          <p:nvPr/>
        </p:nvGrpSpPr>
        <p:grpSpPr>
          <a:xfrm>
            <a:off x="232619" y="1077912"/>
            <a:ext cx="1423684" cy="1739463"/>
            <a:chOff x="11302" y="5085184"/>
            <a:chExt cx="1423684" cy="1739463"/>
          </a:xfrm>
        </p:grpSpPr>
        <p:grpSp>
          <p:nvGrpSpPr>
            <p:cNvPr id="54" name="グループ化 53">
              <a:extLst>
                <a:ext uri="{FF2B5EF4-FFF2-40B4-BE49-F238E27FC236}">
                  <a16:creationId xmlns:a16="http://schemas.microsoft.com/office/drawing/2014/main" id="{CB37720B-B285-4764-B2A1-D2411EED9869}"/>
                </a:ext>
              </a:extLst>
            </p:cNvPr>
            <p:cNvGrpSpPr/>
            <p:nvPr/>
          </p:nvGrpSpPr>
          <p:grpSpPr>
            <a:xfrm>
              <a:off x="11302" y="5085184"/>
              <a:ext cx="1423684" cy="1739463"/>
              <a:chOff x="146193" y="2588127"/>
              <a:chExt cx="1423684" cy="1739463"/>
            </a:xfrm>
          </p:grpSpPr>
          <p:sp>
            <p:nvSpPr>
              <p:cNvPr id="55" name="正方形/長方形 54">
                <a:extLst>
                  <a:ext uri="{FF2B5EF4-FFF2-40B4-BE49-F238E27FC236}">
                    <a16:creationId xmlns:a16="http://schemas.microsoft.com/office/drawing/2014/main" id="{317E6032-EECF-4037-BB68-F96DE195B76C}"/>
                  </a:ext>
                </a:extLst>
              </p:cNvPr>
              <p:cNvSpPr/>
              <p:nvPr/>
            </p:nvSpPr>
            <p:spPr>
              <a:xfrm>
                <a:off x="150797" y="2977994"/>
                <a:ext cx="1419080" cy="134959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56" name="テキスト ボックス 55">
                <a:extLst>
                  <a:ext uri="{FF2B5EF4-FFF2-40B4-BE49-F238E27FC236}">
                    <a16:creationId xmlns:a16="http://schemas.microsoft.com/office/drawing/2014/main" id="{506BA78B-ACC6-4B97-A099-7CBBFFF333D2}"/>
                  </a:ext>
                </a:extLst>
              </p:cNvPr>
              <p:cNvSpPr txBox="1"/>
              <p:nvPr/>
            </p:nvSpPr>
            <p:spPr>
              <a:xfrm>
                <a:off x="146193" y="2588127"/>
                <a:ext cx="646331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ja-JP" altLang="en-US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凡例</a:t>
                </a:r>
              </a:p>
            </p:txBody>
          </p:sp>
          <p:grpSp>
            <p:nvGrpSpPr>
              <p:cNvPr id="59" name="グループ化 58">
                <a:extLst>
                  <a:ext uri="{FF2B5EF4-FFF2-40B4-BE49-F238E27FC236}">
                    <a16:creationId xmlns:a16="http://schemas.microsoft.com/office/drawing/2014/main" id="{F731F76D-E402-4870-AB87-24D111C254DD}"/>
                  </a:ext>
                </a:extLst>
              </p:cNvPr>
              <p:cNvGrpSpPr/>
              <p:nvPr/>
            </p:nvGrpSpPr>
            <p:grpSpPr>
              <a:xfrm rot="10800000" flipV="1">
                <a:off x="240363" y="3520198"/>
                <a:ext cx="283353" cy="0"/>
                <a:chOff x="2821194" y="-387424"/>
                <a:chExt cx="440671" cy="0"/>
              </a:xfrm>
            </p:grpSpPr>
            <p:cxnSp>
              <p:nvCxnSpPr>
                <p:cNvPr id="65" name="直線コネクタ 64">
                  <a:extLst>
                    <a:ext uri="{FF2B5EF4-FFF2-40B4-BE49-F238E27FC236}">
                      <a16:creationId xmlns:a16="http://schemas.microsoft.com/office/drawing/2014/main" id="{AAE42867-E66F-4F51-B226-EA511A2C2A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21194" y="-387424"/>
                  <a:ext cx="440671" cy="0"/>
                </a:xfrm>
                <a:prstGeom prst="line">
                  <a:avLst/>
                </a:prstGeom>
                <a:ln w="76200">
                  <a:solidFill>
                    <a:srgbClr val="6600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直線コネクタ 65">
                  <a:extLst>
                    <a:ext uri="{FF2B5EF4-FFF2-40B4-BE49-F238E27FC236}">
                      <a16:creationId xmlns:a16="http://schemas.microsoft.com/office/drawing/2014/main" id="{B00D730B-F600-423A-80FB-7E86E9667A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21194" y="-387424"/>
                  <a:ext cx="440671" cy="0"/>
                </a:xfrm>
                <a:prstGeom prst="line">
                  <a:avLst/>
                </a:prstGeom>
                <a:ln w="57150">
                  <a:solidFill>
                    <a:srgbClr val="FF66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0" name="テキスト ボックス 59">
                <a:extLst>
                  <a:ext uri="{FF2B5EF4-FFF2-40B4-BE49-F238E27FC236}">
                    <a16:creationId xmlns:a16="http://schemas.microsoft.com/office/drawing/2014/main" id="{E9C196D4-55BF-47C0-B5C4-7961E6E2546F}"/>
                  </a:ext>
                </a:extLst>
              </p:cNvPr>
              <p:cNvSpPr txBox="1"/>
              <p:nvPr/>
            </p:nvSpPr>
            <p:spPr>
              <a:xfrm>
                <a:off x="535167" y="3342894"/>
                <a:ext cx="646331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国道</a:t>
                </a:r>
              </a:p>
            </p:txBody>
          </p:sp>
          <p:grpSp>
            <p:nvGrpSpPr>
              <p:cNvPr id="61" name="グループ化 60">
                <a:extLst>
                  <a:ext uri="{FF2B5EF4-FFF2-40B4-BE49-F238E27FC236}">
                    <a16:creationId xmlns:a16="http://schemas.microsoft.com/office/drawing/2014/main" id="{21E908B0-A40B-46E0-82A5-8BC3A6E034B4}"/>
                  </a:ext>
                </a:extLst>
              </p:cNvPr>
              <p:cNvGrpSpPr/>
              <p:nvPr/>
            </p:nvGrpSpPr>
            <p:grpSpPr>
              <a:xfrm rot="10800000" flipV="1">
                <a:off x="240363" y="3812821"/>
                <a:ext cx="283353" cy="0"/>
                <a:chOff x="2821194" y="-384705"/>
                <a:chExt cx="440671" cy="0"/>
              </a:xfrm>
            </p:grpSpPr>
            <p:cxnSp>
              <p:nvCxnSpPr>
                <p:cNvPr id="63" name="直線コネクタ 62">
                  <a:extLst>
                    <a:ext uri="{FF2B5EF4-FFF2-40B4-BE49-F238E27FC236}">
                      <a16:creationId xmlns:a16="http://schemas.microsoft.com/office/drawing/2014/main" id="{38D287A2-8F46-4236-AAD3-FBC9129E2C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21194" y="-384705"/>
                  <a:ext cx="440671" cy="0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直線コネクタ 63">
                  <a:extLst>
                    <a:ext uri="{FF2B5EF4-FFF2-40B4-BE49-F238E27FC236}">
                      <a16:creationId xmlns:a16="http://schemas.microsoft.com/office/drawing/2014/main" id="{10E23FA2-D7F0-4151-9C0A-92977DA651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21194" y="-384705"/>
                  <a:ext cx="440671" cy="0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2" name="テキスト ボックス 61">
                <a:extLst>
                  <a:ext uri="{FF2B5EF4-FFF2-40B4-BE49-F238E27FC236}">
                    <a16:creationId xmlns:a16="http://schemas.microsoft.com/office/drawing/2014/main" id="{55569DF8-D99B-4260-B37C-3603CB6A437B}"/>
                  </a:ext>
                </a:extLst>
              </p:cNvPr>
              <p:cNvSpPr txBox="1"/>
              <p:nvPr/>
            </p:nvSpPr>
            <p:spPr>
              <a:xfrm>
                <a:off x="535167" y="3632798"/>
                <a:ext cx="646331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県道</a:t>
                </a:r>
              </a:p>
            </p:txBody>
          </p:sp>
        </p:grp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CF84E168-DC97-4903-8A2D-45A64C56F081}"/>
                </a:ext>
              </a:extLst>
            </p:cNvPr>
            <p:cNvSpPr txBox="1"/>
            <p:nvPr/>
          </p:nvSpPr>
          <p:spPr>
            <a:xfrm>
              <a:off x="387612" y="5571473"/>
              <a:ext cx="94402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ja-JP" altLang="en-US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通行止</a:t>
              </a:r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623F93D7-4AF0-4B7F-A5FF-DE48326844E6}"/>
                </a:ext>
              </a:extLst>
            </p:cNvPr>
            <p:cNvSpPr txBox="1"/>
            <p:nvPr/>
          </p:nvSpPr>
          <p:spPr>
            <a:xfrm flipH="1">
              <a:off x="35496" y="5572661"/>
              <a:ext cx="410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✖</a:t>
              </a:r>
              <a:endParaRPr kumimoji="1" lang="en-US" altLang="ja-JP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49" name="楕円 48">
              <a:extLst>
                <a:ext uri="{FF2B5EF4-FFF2-40B4-BE49-F238E27FC236}">
                  <a16:creationId xmlns:a16="http://schemas.microsoft.com/office/drawing/2014/main" id="{F6AB630A-9914-42F4-ADED-6F850717A448}"/>
                </a:ext>
              </a:extLst>
            </p:cNvPr>
            <p:cNvSpPr/>
            <p:nvPr/>
          </p:nvSpPr>
          <p:spPr>
            <a:xfrm>
              <a:off x="168947" y="6514552"/>
              <a:ext cx="218665" cy="196162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EB009ACC-7A72-4CF7-AFE1-E2665A275778}"/>
                </a:ext>
              </a:extLst>
            </p:cNvPr>
            <p:cNvSpPr txBox="1"/>
            <p:nvPr/>
          </p:nvSpPr>
          <p:spPr>
            <a:xfrm>
              <a:off x="387612" y="6439289"/>
              <a:ext cx="87716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避難所</a:t>
              </a:r>
            </a:p>
          </p:txBody>
        </p:sp>
      </p:grpSp>
      <p:sp>
        <p:nvSpPr>
          <p:cNvPr id="4" name="タイトル 3">
            <a:extLst>
              <a:ext uri="{FF2B5EF4-FFF2-40B4-BE49-F238E27FC236}">
                <a16:creationId xmlns:a16="http://schemas.microsoft.com/office/drawing/2014/main" id="{7CC93B6A-136E-1772-939A-C9A4A609E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301" y="141957"/>
            <a:ext cx="7886700" cy="1096404"/>
          </a:xfrm>
        </p:spPr>
        <p:txBody>
          <a:bodyPr/>
          <a:lstStyle/>
          <a:p>
            <a:pPr algn="ctr"/>
            <a:r>
              <a:rPr lang="ja-JP" altLang="en-US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被災状況図</a:t>
            </a:r>
            <a:r>
              <a:rPr lang="ja-JP" altLang="en-US" sz="40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（地震編）</a:t>
            </a:r>
            <a:endParaRPr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EF98B4A-EE29-6426-0DE7-AFD0772FE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0995-D0C4-4F5A-B52E-24306A835AD9}" type="slidenum">
              <a:rPr kumimoji="1" lang="ja-JP" altLang="en-US" smtClean="0"/>
              <a:t>10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BB38886-2CAD-8502-FAA6-94D1E18CC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D-2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72792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CB465F-186D-A279-D5C3-0E5987938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85" y="309400"/>
            <a:ext cx="7886700" cy="1019720"/>
          </a:xfrm>
        </p:spPr>
        <p:txBody>
          <a:bodyPr/>
          <a:lstStyle/>
          <a:p>
            <a:pPr algn="ctr"/>
            <a:r>
              <a:rPr lang="ja-JP" altLang="en-US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気象情報</a:t>
            </a:r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88DC388F-9BCF-E32E-E222-7993C5F47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0995-D0C4-4F5A-B52E-24306A835AD9}" type="slidenum">
              <a:rPr kumimoji="1" lang="ja-JP" altLang="en-US" smtClean="0"/>
              <a:t>11</a:t>
            </a:fld>
            <a:endParaRPr kumimoji="1" lang="ja-JP" altLang="en-US"/>
          </a:p>
        </p:txBody>
      </p:sp>
      <p:graphicFrame>
        <p:nvGraphicFramePr>
          <p:cNvPr id="5" name="表 4">
            <a:extLst>
              <a:ext uri="{FF2B5EF4-FFF2-40B4-BE49-F238E27FC236}">
                <a16:creationId xmlns:a16="http://schemas.microsoft.com/office/drawing/2014/main" id="{2CD41E32-EFB5-C045-DBD3-2CDE482E59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4894469"/>
              </p:ext>
            </p:extLst>
          </p:nvPr>
        </p:nvGraphicFramePr>
        <p:xfrm>
          <a:off x="745491" y="3898445"/>
          <a:ext cx="7776223" cy="27504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108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08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08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08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108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108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1088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53968">
                <a:tc>
                  <a:txBody>
                    <a:bodyPr/>
                    <a:lstStyle/>
                    <a:p>
                      <a:endParaRPr lang="ja-JP" altLang="en-US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solidFill>
                            <a:srgbClr val="0066FF"/>
                          </a:solidFill>
                          <a:effectLst/>
                          <a:highlight>
                            <a:srgbClr val="FFFF00"/>
                          </a:highlight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〇</a:t>
                      </a:r>
                      <a:r>
                        <a:rPr kumimoji="1" lang="ja-JP" altLang="en-US" sz="1400" b="1" dirty="0">
                          <a:solidFill>
                            <a:srgbClr val="0066FF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日</a:t>
                      </a:r>
                      <a:endParaRPr kumimoji="1" lang="en-US" altLang="ja-JP" sz="1400" b="1" dirty="0">
                        <a:solidFill>
                          <a:srgbClr val="0066FF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  <a:p>
                      <a:pPr algn="ctr"/>
                      <a:r>
                        <a:rPr kumimoji="1" lang="ja-JP" altLang="en-US" sz="1400" b="1" dirty="0">
                          <a:solidFill>
                            <a:srgbClr val="0066FF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（</a:t>
                      </a:r>
                      <a:r>
                        <a:rPr kumimoji="1" lang="ja-JP" altLang="en-US" sz="1400" b="1" dirty="0">
                          <a:solidFill>
                            <a:srgbClr val="0066FF"/>
                          </a:solidFill>
                          <a:effectLst/>
                          <a:highlight>
                            <a:srgbClr val="FFFF00"/>
                          </a:highlight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〇</a:t>
                      </a:r>
                      <a:r>
                        <a:rPr kumimoji="1" lang="ja-JP" altLang="en-US" sz="1400" b="1" dirty="0">
                          <a:solidFill>
                            <a:srgbClr val="0066FF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〇</a:t>
                      </a:r>
                      <a:r>
                        <a:rPr kumimoji="1" lang="ja-JP" altLang="en-US" sz="1400" b="1" dirty="0">
                          <a:solidFill>
                            <a:srgbClr val="FF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日</a:t>
                      </a:r>
                      <a:endParaRPr kumimoji="1" lang="en-US" altLang="ja-JP" sz="1400" b="1" dirty="0">
                        <a:solidFill>
                          <a:srgbClr val="FF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  <a:p>
                      <a:pPr algn="ctr"/>
                      <a:r>
                        <a:rPr kumimoji="1" lang="ja-JP" altLang="en-US" sz="1400" b="1" dirty="0">
                          <a:solidFill>
                            <a:srgbClr val="FF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（</a:t>
                      </a:r>
                      <a:r>
                        <a:rPr kumimoji="1" lang="ja-JP" altLang="en-US" sz="1400" b="1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〇</a:t>
                      </a:r>
                      <a:r>
                        <a:rPr kumimoji="1" lang="ja-JP" altLang="en-US" sz="1400" b="1" dirty="0">
                          <a:solidFill>
                            <a:srgbClr val="FF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〇</a:t>
                      </a:r>
                      <a:r>
                        <a:rPr kumimoji="1" lang="ja-JP" altLang="en-US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日</a:t>
                      </a:r>
                      <a:endParaRPr kumimoji="1" lang="en-US" altLang="ja-JP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  <a:p>
                      <a:pPr algn="ctr"/>
                      <a:r>
                        <a:rPr kumimoji="1" lang="ja-JP" altLang="en-US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（</a:t>
                      </a:r>
                      <a:r>
                        <a:rPr kumimoji="1" lang="ja-JP" altLang="en-US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〇</a:t>
                      </a:r>
                      <a:r>
                        <a:rPr kumimoji="1" lang="ja-JP" altLang="en-US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〇</a:t>
                      </a:r>
                      <a:r>
                        <a:rPr kumimoji="1" lang="ja-JP" altLang="en-US" sz="1400" b="1" dirty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日</a:t>
                      </a:r>
                      <a:endParaRPr kumimoji="1" lang="en-US" altLang="ja-JP" sz="1400" b="1" dirty="0">
                        <a:solidFill>
                          <a:schemeClr val="tx1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  <a:p>
                      <a:pPr algn="ctr"/>
                      <a:r>
                        <a:rPr kumimoji="1" lang="ja-JP" altLang="en-US" sz="1400" b="1" dirty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（</a:t>
                      </a:r>
                      <a:r>
                        <a:rPr kumimoji="1" lang="ja-JP" altLang="en-US" sz="1400" b="1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〇</a:t>
                      </a:r>
                      <a:r>
                        <a:rPr kumimoji="1" lang="ja-JP" altLang="en-US" sz="1400" b="1" dirty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〇</a:t>
                      </a:r>
                      <a:r>
                        <a:rPr kumimoji="1" lang="ja-JP" altLang="en-US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日</a:t>
                      </a:r>
                      <a:endParaRPr kumimoji="1" lang="en-US" altLang="ja-JP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  <a:p>
                      <a:pPr algn="ctr"/>
                      <a:r>
                        <a:rPr kumimoji="1" lang="ja-JP" altLang="en-US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（</a:t>
                      </a:r>
                      <a:r>
                        <a:rPr kumimoji="1" lang="ja-JP" altLang="en-US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〇</a:t>
                      </a:r>
                      <a:r>
                        <a:rPr kumimoji="1" lang="ja-JP" altLang="en-US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〇</a:t>
                      </a:r>
                      <a:r>
                        <a:rPr kumimoji="1" lang="ja-JP" altLang="en-US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日</a:t>
                      </a:r>
                      <a:endParaRPr kumimoji="1" lang="en-US" altLang="ja-JP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  <a:p>
                      <a:pPr algn="ctr"/>
                      <a:r>
                        <a:rPr kumimoji="1" lang="ja-JP" altLang="en-US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（</a:t>
                      </a:r>
                      <a:r>
                        <a:rPr kumimoji="1" lang="ja-JP" altLang="en-US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〇</a:t>
                      </a:r>
                      <a:r>
                        <a:rPr kumimoji="1" lang="ja-JP" altLang="en-US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）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天気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5686">
                <a:tc>
                  <a:txBody>
                    <a:bodyPr/>
                    <a:lstStyle/>
                    <a:p>
                      <a:r>
                        <a:rPr kumimoji="1" lang="ja-JP" altLang="en-US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降水確率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90</a:t>
                      </a:r>
                      <a:r>
                        <a:rPr kumimoji="1" lang="en-US" altLang="ja-JP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%</a:t>
                      </a:r>
                      <a:endParaRPr kumimoji="1" lang="ja-JP" altLang="en-US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80</a:t>
                      </a:r>
                      <a:r>
                        <a:rPr kumimoji="1" lang="en-US" altLang="ja-JP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%</a:t>
                      </a:r>
                      <a:endParaRPr kumimoji="1" lang="ja-JP" altLang="en-US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60</a:t>
                      </a:r>
                      <a:r>
                        <a:rPr kumimoji="1" lang="en-US" altLang="ja-JP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%</a:t>
                      </a:r>
                      <a:endParaRPr kumimoji="1" lang="ja-JP" altLang="en-US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30</a:t>
                      </a:r>
                      <a:r>
                        <a:rPr kumimoji="1" lang="en-US" altLang="ja-JP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%</a:t>
                      </a:r>
                      <a:endParaRPr kumimoji="1" lang="ja-JP" altLang="en-US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10</a:t>
                      </a:r>
                      <a:r>
                        <a:rPr kumimoji="1" lang="en-US" altLang="ja-JP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%</a:t>
                      </a:r>
                      <a:endParaRPr kumimoji="1" lang="ja-JP" altLang="en-US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10</a:t>
                      </a:r>
                      <a:r>
                        <a:rPr kumimoji="1" lang="en-US" altLang="ja-JP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%</a:t>
                      </a:r>
                      <a:endParaRPr kumimoji="1" lang="ja-JP" altLang="en-US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0418">
                <a:tc>
                  <a:txBody>
                    <a:bodyPr/>
                    <a:lstStyle/>
                    <a:p>
                      <a:r>
                        <a:rPr kumimoji="1" lang="ja-JP" altLang="en-US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最高気温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>
                          <a:solidFill>
                            <a:srgbClr val="C00000"/>
                          </a:solidFill>
                          <a:effectLst/>
                          <a:highlight>
                            <a:srgbClr val="FFFF00"/>
                          </a:highlight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29</a:t>
                      </a:r>
                      <a:r>
                        <a:rPr kumimoji="1" lang="ja-JP" altLang="en-US" b="1" dirty="0">
                          <a:solidFill>
                            <a:srgbClr val="C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℃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>
                          <a:solidFill>
                            <a:srgbClr val="C00000"/>
                          </a:solidFill>
                          <a:effectLst/>
                          <a:highlight>
                            <a:srgbClr val="FFFF00"/>
                          </a:highlight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28</a:t>
                      </a:r>
                      <a:r>
                        <a:rPr kumimoji="1" lang="ja-JP" altLang="en-US" b="1" dirty="0">
                          <a:solidFill>
                            <a:srgbClr val="C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℃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>
                          <a:solidFill>
                            <a:srgbClr val="C00000"/>
                          </a:solidFill>
                          <a:effectLst/>
                          <a:highlight>
                            <a:srgbClr val="FFFF00"/>
                          </a:highlight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31</a:t>
                      </a:r>
                      <a:r>
                        <a:rPr kumimoji="1" lang="ja-JP" altLang="en-US" b="1" dirty="0">
                          <a:solidFill>
                            <a:srgbClr val="C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℃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>
                          <a:solidFill>
                            <a:srgbClr val="C00000"/>
                          </a:solidFill>
                          <a:effectLst/>
                          <a:highlight>
                            <a:srgbClr val="FFFF00"/>
                          </a:highlight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33</a:t>
                      </a:r>
                      <a:r>
                        <a:rPr kumimoji="1" lang="ja-JP" altLang="en-US" b="1" dirty="0">
                          <a:solidFill>
                            <a:srgbClr val="C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℃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>
                          <a:solidFill>
                            <a:srgbClr val="C00000"/>
                          </a:solidFill>
                          <a:effectLst/>
                          <a:highlight>
                            <a:srgbClr val="FFFF00"/>
                          </a:highlight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35</a:t>
                      </a:r>
                      <a:r>
                        <a:rPr kumimoji="1" lang="ja-JP" altLang="en-US" b="1" dirty="0">
                          <a:solidFill>
                            <a:srgbClr val="C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℃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>
                          <a:solidFill>
                            <a:srgbClr val="C00000"/>
                          </a:solidFill>
                          <a:effectLst/>
                          <a:highlight>
                            <a:srgbClr val="FFFF00"/>
                          </a:highlight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34</a:t>
                      </a:r>
                      <a:r>
                        <a:rPr kumimoji="1" lang="ja-JP" altLang="en-US" b="1" dirty="0">
                          <a:solidFill>
                            <a:srgbClr val="C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℃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r>
                        <a:rPr kumimoji="1" lang="ja-JP" altLang="en-US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最低気温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>
                          <a:solidFill>
                            <a:srgbClr val="0000FF"/>
                          </a:solidFill>
                          <a:effectLst/>
                          <a:highlight>
                            <a:srgbClr val="FFFF00"/>
                          </a:highlight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23</a:t>
                      </a:r>
                      <a:r>
                        <a:rPr kumimoji="1" lang="ja-JP" altLang="en-US" b="1" dirty="0">
                          <a:solidFill>
                            <a:srgbClr val="0000FF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℃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>
                          <a:solidFill>
                            <a:srgbClr val="0000FF"/>
                          </a:solidFill>
                          <a:effectLst/>
                          <a:highlight>
                            <a:srgbClr val="FFFF00"/>
                          </a:highlight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22</a:t>
                      </a:r>
                      <a:r>
                        <a:rPr kumimoji="1" lang="ja-JP" altLang="en-US" b="1" dirty="0">
                          <a:solidFill>
                            <a:srgbClr val="0000FF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℃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>
                          <a:solidFill>
                            <a:srgbClr val="0000FF"/>
                          </a:solidFill>
                          <a:effectLst/>
                          <a:highlight>
                            <a:srgbClr val="FFFF00"/>
                          </a:highlight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25</a:t>
                      </a:r>
                      <a:r>
                        <a:rPr kumimoji="1" lang="ja-JP" altLang="en-US" b="1" dirty="0">
                          <a:solidFill>
                            <a:srgbClr val="0000FF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℃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>
                          <a:solidFill>
                            <a:srgbClr val="0000FF"/>
                          </a:solidFill>
                          <a:effectLst/>
                          <a:highlight>
                            <a:srgbClr val="FFFF00"/>
                          </a:highlight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26</a:t>
                      </a:r>
                      <a:r>
                        <a:rPr kumimoji="1" lang="ja-JP" altLang="en-US" b="1" dirty="0">
                          <a:solidFill>
                            <a:srgbClr val="0000FF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℃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>
                          <a:solidFill>
                            <a:srgbClr val="0000FF"/>
                          </a:solidFill>
                          <a:effectLst/>
                          <a:highlight>
                            <a:srgbClr val="FFFF00"/>
                          </a:highlight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26</a:t>
                      </a:r>
                      <a:r>
                        <a:rPr kumimoji="1" lang="ja-JP" altLang="en-US" b="1" dirty="0">
                          <a:solidFill>
                            <a:srgbClr val="0000FF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℃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>
                          <a:solidFill>
                            <a:srgbClr val="0000FF"/>
                          </a:solidFill>
                          <a:effectLst/>
                          <a:highlight>
                            <a:srgbClr val="FFFF00"/>
                          </a:highlight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27</a:t>
                      </a:r>
                      <a:r>
                        <a:rPr kumimoji="1" lang="ja-JP" altLang="en-US" b="1" dirty="0">
                          <a:solidFill>
                            <a:srgbClr val="0000FF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℃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6" name="表 5">
            <a:extLst>
              <a:ext uri="{FF2B5EF4-FFF2-40B4-BE49-F238E27FC236}">
                <a16:creationId xmlns:a16="http://schemas.microsoft.com/office/drawing/2014/main" id="{4F3CD7BF-0A2E-ADDE-D9A0-70AEE9D0E1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8245419"/>
              </p:ext>
            </p:extLst>
          </p:nvPr>
        </p:nvGraphicFramePr>
        <p:xfrm>
          <a:off x="745494" y="1502453"/>
          <a:ext cx="7776220" cy="17304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82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0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5816">
                <a:tc gridSpan="2">
                  <a:txBody>
                    <a:bodyPr/>
                    <a:lstStyle/>
                    <a:p>
                      <a:r>
                        <a:rPr kumimoji="1" lang="ja-JP" altLang="en-US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（</a:t>
                      </a:r>
                      <a:r>
                        <a:rPr kumimoji="1" lang="ja-JP" altLang="en-US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自治体名</a:t>
                      </a:r>
                      <a:r>
                        <a:rPr kumimoji="1" lang="ja-JP" altLang="en-US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）</a:t>
                      </a:r>
                    </a:p>
                  </a:txBody>
                  <a:tcP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降水確率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気温予報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733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今日　</a:t>
                      </a:r>
                      <a:r>
                        <a:rPr kumimoji="1" lang="ja-JP" altLang="en-US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〇</a:t>
                      </a:r>
                      <a:r>
                        <a:rPr kumimoji="1" lang="ja-JP" altLang="en-US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日（</a:t>
                      </a:r>
                      <a:r>
                        <a:rPr kumimoji="1" lang="ja-JP" altLang="en-US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〇</a:t>
                      </a:r>
                      <a:r>
                        <a:rPr kumimoji="1" lang="ja-JP" altLang="en-US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10</a:t>
                      </a:r>
                      <a:r>
                        <a:rPr kumimoji="1" lang="en-US" altLang="ja-JP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最高気温　</a:t>
                      </a:r>
                      <a:r>
                        <a:rPr kumimoji="1" lang="en-US" altLang="ja-JP" b="1" dirty="0">
                          <a:solidFill>
                            <a:srgbClr val="C00000"/>
                          </a:solidFill>
                          <a:effectLst/>
                          <a:highlight>
                            <a:srgbClr val="FFFF00"/>
                          </a:highlight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33</a:t>
                      </a:r>
                      <a:r>
                        <a:rPr kumimoji="1" lang="ja-JP" altLang="en-US" b="1" dirty="0">
                          <a:solidFill>
                            <a:srgbClr val="C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℃</a:t>
                      </a:r>
                      <a:endParaRPr kumimoji="1" lang="en-US" altLang="ja-JP" b="1" dirty="0">
                        <a:solidFill>
                          <a:srgbClr val="C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  <a:p>
                      <a:pPr algn="ctr"/>
                      <a:r>
                        <a:rPr kumimoji="1" lang="ja-JP" altLang="en-US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最低気温　</a:t>
                      </a:r>
                      <a:r>
                        <a:rPr kumimoji="1" lang="en-US" altLang="ja-JP" b="1" dirty="0">
                          <a:solidFill>
                            <a:srgbClr val="0000FF"/>
                          </a:solidFill>
                          <a:effectLst/>
                          <a:highlight>
                            <a:srgbClr val="FFFF00"/>
                          </a:highlight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26</a:t>
                      </a:r>
                      <a:r>
                        <a:rPr kumimoji="1" lang="ja-JP" altLang="en-US" b="1" dirty="0">
                          <a:solidFill>
                            <a:srgbClr val="0000FF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℃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733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明日　</a:t>
                      </a:r>
                      <a:r>
                        <a:rPr kumimoji="1" lang="ja-JP" altLang="en-US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〇</a:t>
                      </a:r>
                      <a:r>
                        <a:rPr kumimoji="1" lang="ja-JP" altLang="en-US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日（</a:t>
                      </a:r>
                      <a:r>
                        <a:rPr kumimoji="1" lang="ja-JP" altLang="en-US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〇</a:t>
                      </a:r>
                      <a:r>
                        <a:rPr kumimoji="1" lang="ja-JP" altLang="en-US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30</a:t>
                      </a:r>
                      <a:r>
                        <a:rPr kumimoji="1" lang="en-US" altLang="ja-JP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%</a:t>
                      </a:r>
                      <a:endParaRPr kumimoji="1" lang="ja-JP" altLang="en-US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最高気温　</a:t>
                      </a:r>
                      <a:r>
                        <a:rPr kumimoji="1" lang="en-US" altLang="ja-JP" b="1" dirty="0">
                          <a:solidFill>
                            <a:srgbClr val="C00000"/>
                          </a:solidFill>
                          <a:effectLst/>
                          <a:highlight>
                            <a:srgbClr val="FFFF00"/>
                          </a:highlight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32</a:t>
                      </a:r>
                      <a:r>
                        <a:rPr kumimoji="1" lang="ja-JP" altLang="en-US" b="1" dirty="0">
                          <a:solidFill>
                            <a:srgbClr val="C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℃</a:t>
                      </a:r>
                      <a:endParaRPr kumimoji="1" lang="en-US" altLang="ja-JP" b="1" dirty="0">
                        <a:solidFill>
                          <a:srgbClr val="C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  <a:p>
                      <a:pPr algn="ctr"/>
                      <a:r>
                        <a:rPr kumimoji="1" lang="ja-JP" altLang="en-US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最低気温　</a:t>
                      </a:r>
                      <a:r>
                        <a:rPr kumimoji="1" lang="en-US" altLang="ja-JP" b="1" dirty="0">
                          <a:solidFill>
                            <a:srgbClr val="0000FF"/>
                          </a:solidFill>
                          <a:effectLst/>
                          <a:highlight>
                            <a:srgbClr val="FFFF00"/>
                          </a:highlight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28</a:t>
                      </a:r>
                      <a:r>
                        <a:rPr kumimoji="1" lang="ja-JP" altLang="en-US" b="1" dirty="0">
                          <a:solidFill>
                            <a:srgbClr val="0000FF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℃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1D8CFCC-6A83-947F-D055-5F997D11A683}"/>
              </a:ext>
            </a:extLst>
          </p:cNvPr>
          <p:cNvSpPr txBox="1"/>
          <p:nvPr/>
        </p:nvSpPr>
        <p:spPr>
          <a:xfrm>
            <a:off x="745494" y="3484872"/>
            <a:ext cx="2951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● 週間天気予報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8DBF4E51-042F-58AF-B34A-5C0F04E7DD12}"/>
              </a:ext>
            </a:extLst>
          </p:cNvPr>
          <p:cNvSpPr txBox="1"/>
          <p:nvPr/>
        </p:nvSpPr>
        <p:spPr>
          <a:xfrm>
            <a:off x="3657689" y="2167963"/>
            <a:ext cx="1231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晴れ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D8F30430-D2C9-CD90-2AF6-8640E589E7A9}"/>
              </a:ext>
            </a:extLst>
          </p:cNvPr>
          <p:cNvSpPr txBox="1"/>
          <p:nvPr/>
        </p:nvSpPr>
        <p:spPr>
          <a:xfrm>
            <a:off x="3769967" y="2827088"/>
            <a:ext cx="12211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晴れ後曇り</a:t>
            </a:r>
            <a:endParaRPr kumimoji="1" lang="ja-JP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27" name="Picture 8" descr="C:\Users\坪井塑太郎\Desktop\icon02.gif">
            <a:extLst>
              <a:ext uri="{FF2B5EF4-FFF2-40B4-BE49-F238E27FC236}">
                <a16:creationId xmlns:a16="http://schemas.microsoft.com/office/drawing/2014/main" id="{D852CED8-8F64-8760-EB25-008240663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264" y="2766786"/>
            <a:ext cx="428625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坪井塑太郎\Desktop\icon01.gif">
            <a:extLst>
              <a:ext uri="{FF2B5EF4-FFF2-40B4-BE49-F238E27FC236}">
                <a16:creationId xmlns:a16="http://schemas.microsoft.com/office/drawing/2014/main" id="{AC57776C-FE44-7B27-FBAD-206A15962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40" y="2116763"/>
            <a:ext cx="428625" cy="31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A2813131-5946-858A-BAC9-B408A24A8B11}"/>
              </a:ext>
            </a:extLst>
          </p:cNvPr>
          <p:cNvGrpSpPr/>
          <p:nvPr/>
        </p:nvGrpSpPr>
        <p:grpSpPr>
          <a:xfrm>
            <a:off x="2196215" y="4615094"/>
            <a:ext cx="6319135" cy="637103"/>
            <a:chOff x="2069289" y="4101742"/>
            <a:chExt cx="6319135" cy="637103"/>
          </a:xfrm>
        </p:grpSpPr>
        <p:pic>
          <p:nvPicPr>
            <p:cNvPr id="30" name="Picture 3" descr="C:\Users\坪井塑太郎\Desktop\icon15.gif">
              <a:extLst>
                <a:ext uri="{FF2B5EF4-FFF2-40B4-BE49-F238E27FC236}">
                  <a16:creationId xmlns:a16="http://schemas.microsoft.com/office/drawing/2014/main" id="{FD233DF8-A4EB-C1B8-D89F-E33969883E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9289" y="4107629"/>
              <a:ext cx="428625" cy="314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6" descr="C:\Users\坪井塑太郎\Desktop\icon01.gif">
              <a:extLst>
                <a:ext uri="{FF2B5EF4-FFF2-40B4-BE49-F238E27FC236}">
                  <a16:creationId xmlns:a16="http://schemas.microsoft.com/office/drawing/2014/main" id="{3D56958F-DA45-8581-3A91-DE0B9EDA27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6638" y="4107629"/>
              <a:ext cx="428625" cy="314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0" descr="C:\Users\坪井塑太郎\Desktop\icon15.gif">
              <a:extLst>
                <a:ext uri="{FF2B5EF4-FFF2-40B4-BE49-F238E27FC236}">
                  <a16:creationId xmlns:a16="http://schemas.microsoft.com/office/drawing/2014/main" id="{235BFB72-D7C1-AE55-63E3-5D340E1AB4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7271" y="4107629"/>
              <a:ext cx="428625" cy="314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C8A0BC9E-4F7D-9109-3F0D-99D09550DA81}"/>
                </a:ext>
              </a:extLst>
            </p:cNvPr>
            <p:cNvSpPr txBox="1"/>
            <p:nvPr/>
          </p:nvSpPr>
          <p:spPr>
            <a:xfrm>
              <a:off x="2069722" y="4421954"/>
              <a:ext cx="4281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雨</a:t>
              </a: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80DEBC9B-7617-536A-C884-9EBAA9995213}"/>
                </a:ext>
              </a:extLst>
            </p:cNvPr>
            <p:cNvSpPr txBox="1"/>
            <p:nvPr/>
          </p:nvSpPr>
          <p:spPr>
            <a:xfrm>
              <a:off x="3207271" y="4421954"/>
              <a:ext cx="4281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雨</a:t>
              </a:r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1F9E14C1-494B-9F2E-FF60-9B3253E3B459}"/>
                </a:ext>
              </a:extLst>
            </p:cNvPr>
            <p:cNvSpPr txBox="1"/>
            <p:nvPr/>
          </p:nvSpPr>
          <p:spPr>
            <a:xfrm>
              <a:off x="4010082" y="4431068"/>
              <a:ext cx="10801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雨後曇り</a:t>
              </a:r>
            </a:p>
          </p:txBody>
        </p: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21D32324-96F6-B266-7A42-C85816EDC111}"/>
                </a:ext>
              </a:extLst>
            </p:cNvPr>
            <p:cNvSpPr txBox="1"/>
            <p:nvPr/>
          </p:nvSpPr>
          <p:spPr>
            <a:xfrm>
              <a:off x="5148064" y="4423307"/>
              <a:ext cx="10801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曇り後晴れ</a:t>
              </a:r>
              <a:endParaRPr kumimoji="1" lang="ja-JP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B3D57BDE-11FB-979C-4A70-2EA3CB8804FA}"/>
                </a:ext>
              </a:extLst>
            </p:cNvPr>
            <p:cNvSpPr txBox="1"/>
            <p:nvPr/>
          </p:nvSpPr>
          <p:spPr>
            <a:xfrm>
              <a:off x="6228184" y="4428198"/>
              <a:ext cx="10801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晴れ</a:t>
              </a:r>
              <a:endParaRPr kumimoji="1" lang="ja-JP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7DB4341C-25B7-6CC0-6DD6-88CA1EF00AD5}"/>
                </a:ext>
              </a:extLst>
            </p:cNvPr>
            <p:cNvSpPr txBox="1"/>
            <p:nvPr/>
          </p:nvSpPr>
          <p:spPr>
            <a:xfrm>
              <a:off x="7380312" y="4423307"/>
              <a:ext cx="10081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晴れ</a:t>
              </a:r>
              <a:endParaRPr kumimoji="1" lang="ja-JP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39" name="Picture 5" descr="C:\Users\坪井塑太郎\Desktop\icon12.gif">
              <a:extLst>
                <a:ext uri="{FF2B5EF4-FFF2-40B4-BE49-F238E27FC236}">
                  <a16:creationId xmlns:a16="http://schemas.microsoft.com/office/drawing/2014/main" id="{34695C03-BE2E-7146-DC82-E0C89C7931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3810" y="4107629"/>
              <a:ext cx="428625" cy="314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6" descr="C:\Users\坪井塑太郎\Desktop\icon01.gif">
              <a:extLst>
                <a:ext uri="{FF2B5EF4-FFF2-40B4-BE49-F238E27FC236}">
                  <a16:creationId xmlns:a16="http://schemas.microsoft.com/office/drawing/2014/main" id="{C47A6B91-4D59-4B3C-E1A2-CF25B1A019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3931" y="4113873"/>
              <a:ext cx="428625" cy="314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22D796F3-2C5B-6A36-ADFB-615291BB70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3525" y="4101742"/>
              <a:ext cx="433596" cy="308081"/>
            </a:xfrm>
            <a:prstGeom prst="rect">
              <a:avLst/>
            </a:prstGeom>
          </p:spPr>
        </p:pic>
      </p:grp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43443350-FAAB-61CA-149C-F3B93A3E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D-2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3452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>
            <a:extLst>
              <a:ext uri="{FF2B5EF4-FFF2-40B4-BE49-F238E27FC236}">
                <a16:creationId xmlns:a16="http://schemas.microsoft.com/office/drawing/2014/main" id="{A5D2D15C-D942-841F-5254-F7D641F3C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7044"/>
            <a:ext cx="7886700" cy="1087396"/>
          </a:xfrm>
        </p:spPr>
        <p:txBody>
          <a:bodyPr/>
          <a:lstStyle/>
          <a:p>
            <a:pPr algn="ctr"/>
            <a:r>
              <a:rPr lang="ja-JP" altLang="en-US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被害状況①</a:t>
            </a:r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88DC388F-9BCF-E32E-E222-7993C5F47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0995-D0C4-4F5A-B52E-24306A835AD9}" type="slidenum">
              <a:rPr kumimoji="1" lang="ja-JP" altLang="en-US" smtClean="0"/>
              <a:t>12</a:t>
            </a:fld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33D9585-F576-D9B5-66B6-FFCFCB9BD5C6}"/>
              </a:ext>
            </a:extLst>
          </p:cNvPr>
          <p:cNvSpPr txBox="1"/>
          <p:nvPr/>
        </p:nvSpPr>
        <p:spPr>
          <a:xfrm>
            <a:off x="213579" y="1082379"/>
            <a:ext cx="8930421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● </a:t>
            </a:r>
            <a:r>
              <a:rPr lang="ja-JP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人的被害</a:t>
            </a:r>
          </a:p>
          <a:p>
            <a:pPr marL="628650" indent="-285750">
              <a:buFont typeface="Wingdings" panose="05000000000000000000" pitchFamily="2" charset="2"/>
              <a:buChar char="Ø"/>
            </a:pPr>
            <a:r>
              <a:rPr lang="ja-JP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死者　</a:t>
            </a:r>
            <a:r>
              <a:rPr lang="en-US" altLang="ja-JP" sz="2000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18</a:t>
            </a:r>
            <a:r>
              <a:rPr lang="ja-JP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名 　行方不明　</a:t>
            </a:r>
            <a:r>
              <a:rPr lang="ja-JP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２</a:t>
            </a:r>
            <a:r>
              <a:rPr lang="ja-JP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名</a:t>
            </a:r>
            <a:endParaRPr lang="en-US" altLang="ja-JP" sz="20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628650" indent="-285750">
              <a:buFont typeface="Wingdings" panose="05000000000000000000" pitchFamily="2" charset="2"/>
              <a:buChar char="Ø"/>
            </a:pPr>
            <a:r>
              <a:rPr lang="ja-JP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負傷者数　</a:t>
            </a:r>
            <a:r>
              <a:rPr lang="en-US" altLang="ja-JP" sz="2000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100</a:t>
            </a:r>
            <a:r>
              <a:rPr lang="ja-JP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人以上　重傷者　</a:t>
            </a:r>
            <a:r>
              <a:rPr lang="en-US" altLang="ja-JP" sz="2000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10</a:t>
            </a:r>
            <a:r>
              <a:rPr lang="ja-JP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人</a:t>
            </a:r>
            <a:endParaRPr lang="en-US" altLang="ja-JP" sz="20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342900"/>
            <a:endParaRPr lang="en-US" altLang="ja-JP" sz="16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● </a:t>
            </a:r>
            <a:r>
              <a:rPr lang="ja-JP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建物被害</a:t>
            </a:r>
            <a:endParaRPr lang="ja-JP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628650" indent="-273050">
              <a:buFont typeface="Wingdings" panose="05000000000000000000" pitchFamily="2" charset="2"/>
              <a:buChar char="Ø"/>
            </a:pPr>
            <a:r>
              <a:rPr lang="ja-JP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家屋被害</a:t>
            </a:r>
            <a:endParaRPr lang="en-US" altLang="ja-JP" sz="20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355600"/>
            <a:r>
              <a:rPr lang="ja-JP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全半壊　</a:t>
            </a:r>
            <a:r>
              <a:rPr lang="en-US" altLang="ja-JP" sz="2000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50</a:t>
            </a:r>
            <a:r>
              <a:rPr lang="ja-JP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戸以上（詳細は未確認）</a:t>
            </a:r>
            <a:endParaRPr lang="en-US" altLang="ja-JP" sz="20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355600"/>
            <a:r>
              <a:rPr lang="ja-JP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</a:t>
            </a:r>
            <a:r>
              <a:rPr lang="ja-JP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床上浸水　</a:t>
            </a:r>
            <a:r>
              <a:rPr lang="en-US" altLang="ja-JP" sz="2000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500</a:t>
            </a:r>
            <a:r>
              <a:rPr lang="ja-JP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戸以上（詳細は未確認）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01DF823-B9F5-6BDF-70A5-6DA6CDCF3350}"/>
              </a:ext>
            </a:extLst>
          </p:cNvPr>
          <p:cNvSpPr/>
          <p:nvPr/>
        </p:nvSpPr>
        <p:spPr>
          <a:xfrm>
            <a:off x="188914" y="3888994"/>
            <a:ext cx="876616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FontTx/>
              <a:buNone/>
            </a:pPr>
            <a:r>
              <a:rPr lang="ja-JP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●交通施設の被害状況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ja-JP" altLang="en-US" sz="2000" b="1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主要道路は一部冠水し、通行止め箇所が発生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ja-JP" altLang="en-US" sz="2000" b="1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バス・電車などの公共交通機関は運行停止中（再開時期未定）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7AB3932-627D-B2FE-8325-921E51A671E7}"/>
              </a:ext>
            </a:extLst>
          </p:cNvPr>
          <p:cNvSpPr/>
          <p:nvPr/>
        </p:nvSpPr>
        <p:spPr>
          <a:xfrm>
            <a:off x="188914" y="5357301"/>
            <a:ext cx="876616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FontTx/>
              <a:buNone/>
            </a:pPr>
            <a:r>
              <a:rPr lang="ja-JP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●河川・堤防の被害状況</a:t>
            </a:r>
            <a:endParaRPr lang="en-US" altLang="ja-JP" sz="28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ja-JP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〇〇</a:t>
            </a:r>
            <a:r>
              <a:rPr lang="ja-JP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川の堤防決壊および越水による浸水被害が発生</a:t>
            </a:r>
            <a:endParaRPr lang="en-US" altLang="ja-JP" sz="20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ja-JP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堤防の緊急復旧工事が進められているが、復旧完了は未定</a:t>
            </a: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6116C00E-E105-0C24-2D21-9C1183B05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D-2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61134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>
            <a:extLst>
              <a:ext uri="{FF2B5EF4-FFF2-40B4-BE49-F238E27FC236}">
                <a16:creationId xmlns:a16="http://schemas.microsoft.com/office/drawing/2014/main" id="{09B59307-A039-A0DC-F490-196AAE963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1915"/>
            <a:ext cx="7886700" cy="912147"/>
          </a:xfrm>
        </p:spPr>
        <p:txBody>
          <a:bodyPr/>
          <a:lstStyle/>
          <a:p>
            <a:pPr algn="ctr"/>
            <a:r>
              <a:rPr lang="ja-JP" altLang="en-US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被害状況②</a:t>
            </a:r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88DC388F-9BCF-E32E-E222-7993C5F47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0995-D0C4-4F5A-B52E-24306A835AD9}" type="slidenum">
              <a:rPr kumimoji="1" lang="ja-JP" altLang="en-US" smtClean="0"/>
              <a:t>13</a:t>
            </a:fld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240CFE6-EE8E-75EC-6AF9-F14CDA383698}"/>
              </a:ext>
            </a:extLst>
          </p:cNvPr>
          <p:cNvSpPr/>
          <p:nvPr/>
        </p:nvSpPr>
        <p:spPr>
          <a:xfrm>
            <a:off x="47173" y="1392338"/>
            <a:ext cx="9049653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FontTx/>
              <a:buNone/>
            </a:pPr>
            <a:r>
              <a:rPr lang="ja-JP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●ライフライン被害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ja-JP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電気は一部地域で停電が発生しており、翌日には復旧する見通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ja-JP" altLang="en-US" sz="2200" b="1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水道施設の被害により一部地域で断水が発生、復旧は未定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ja-JP" altLang="en-US" sz="2200" b="1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電話は、固定電話・携帯電話ともつながりにくい状態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ja-JP" altLang="en-US" sz="2200" b="1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ガスは支障なし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6129887-0AAC-454E-5F2A-5A5918532804}"/>
              </a:ext>
            </a:extLst>
          </p:cNvPr>
          <p:cNvSpPr/>
          <p:nvPr/>
        </p:nvSpPr>
        <p:spPr>
          <a:xfrm>
            <a:off x="94347" y="3805828"/>
            <a:ext cx="8766168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FontTx/>
              <a:buNone/>
            </a:pPr>
            <a:r>
              <a:rPr lang="ja-JP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●医療・福祉サービスの状況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ja-JP" altLang="en-US" sz="2200" b="1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一部の病院・診療所も浸水被害があり、慢性疾患等の通常診察に支障が発生</a:t>
            </a:r>
            <a:endParaRPr lang="en-US" altLang="ja-JP" sz="2200" b="1" spc="-1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DEB39A9-3344-8990-8EC1-20AE275C1F72}"/>
              </a:ext>
            </a:extLst>
          </p:cNvPr>
          <p:cNvSpPr/>
          <p:nvPr/>
        </p:nvSpPr>
        <p:spPr>
          <a:xfrm>
            <a:off x="94347" y="5261640"/>
            <a:ext cx="8766168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FontTx/>
              <a:buNone/>
            </a:pPr>
            <a:r>
              <a:rPr lang="ja-JP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●新型コロナ感染症の状況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ja-JP" altLang="en-US" sz="2200" b="1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現在、自治体内での新規感染者数は５～１０名程度で継続して発生、県内や近隣県においても同様</a:t>
            </a:r>
            <a:endParaRPr lang="en-US" altLang="ja-JP" sz="2200" b="1" spc="-1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9A9E28F7-3F62-DA37-A23C-18FBB7A0E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D-2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48281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79C2DB54-7B26-E87F-1B79-8664B88EB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48152"/>
            <a:ext cx="7886700" cy="975994"/>
          </a:xfrm>
        </p:spPr>
        <p:txBody>
          <a:bodyPr/>
          <a:lstStyle/>
          <a:p>
            <a:pPr algn="ctr"/>
            <a:r>
              <a:rPr lang="ja-JP" altLang="en-US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避難者の状況・対応①</a:t>
            </a:r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88DC388F-9BCF-E32E-E222-7993C5F47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0995-D0C4-4F5A-B52E-24306A835AD9}" type="slidenum">
              <a:rPr kumimoji="1" lang="ja-JP" altLang="en-US" smtClean="0"/>
              <a:t>14</a:t>
            </a:fld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600D31E-5A0D-8AA4-D4CB-ACDDD9FBDDA7}"/>
              </a:ext>
            </a:extLst>
          </p:cNvPr>
          <p:cNvSpPr/>
          <p:nvPr/>
        </p:nvSpPr>
        <p:spPr>
          <a:xfrm>
            <a:off x="94184" y="1381350"/>
            <a:ext cx="876616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FontTx/>
              <a:buNone/>
            </a:pPr>
            <a:r>
              <a:rPr lang="ja-JP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● 避難者の状況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ja-JP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現在、自治体内の</a:t>
            </a:r>
            <a:r>
              <a:rPr lang="ja-JP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〇</a:t>
            </a:r>
            <a:r>
              <a:rPr lang="ja-JP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ヶ所の指定避難所のうち</a:t>
            </a:r>
            <a:r>
              <a:rPr lang="ja-JP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〇</a:t>
            </a:r>
            <a:r>
              <a:rPr lang="ja-JP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ヶ所が開設中</a:t>
            </a:r>
            <a:endParaRPr lang="en-US" altLang="ja-JP" sz="22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ja-JP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指定・自主避難所に現在</a:t>
            </a:r>
            <a:r>
              <a:rPr lang="ja-JP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〇</a:t>
            </a:r>
            <a:r>
              <a:rPr lang="ja-JP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人以上が避難中</a:t>
            </a:r>
            <a:endParaRPr lang="en-US" altLang="ja-JP" sz="22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ja-JP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一部の指定避難所に避難者が集中しており、収容率</a:t>
            </a:r>
            <a:r>
              <a:rPr lang="en-US" altLang="ja-JP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120</a:t>
            </a:r>
            <a:r>
              <a:rPr lang="ja-JP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％を超える避難所が発生</a:t>
            </a:r>
            <a:endParaRPr lang="en-US" altLang="ja-JP" sz="22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ja-JP" altLang="en-US" sz="2200" b="1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指定避難所ではない公共施設や被災した自宅内外、自家用車内</a:t>
            </a:r>
            <a:br>
              <a:rPr lang="en-US" altLang="ja-JP" sz="2200" b="1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ja-JP" altLang="en-US" sz="2200" b="1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などにも多数の避難者がいるが、総数の把握まだ</a:t>
            </a:r>
            <a:endParaRPr lang="en-US" altLang="ja-JP" sz="2200" b="1" spc="-1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82C1BCA-8003-435E-3886-8B6C8FFEEAA6}"/>
              </a:ext>
            </a:extLst>
          </p:cNvPr>
          <p:cNvSpPr/>
          <p:nvPr/>
        </p:nvSpPr>
        <p:spPr>
          <a:xfrm>
            <a:off x="94184" y="4739430"/>
            <a:ext cx="876483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FontTx/>
              <a:buNone/>
            </a:pPr>
            <a:r>
              <a:rPr lang="ja-JP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● 災害時要配慮者への対応</a:t>
            </a:r>
            <a:endParaRPr lang="en-US" altLang="ja-JP" sz="28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ja-JP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chemeClr val="accent2"/>
                  </a:solidFill>
                </a:u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福祉施設</a:t>
            </a:r>
            <a:r>
              <a:rPr lang="ja-JP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uFill>
                  <a:solidFill>
                    <a:schemeClr val="accent2"/>
                  </a:solidFill>
                </a:u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〇</a:t>
            </a:r>
            <a:r>
              <a:rPr lang="ja-JP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chemeClr val="accent2"/>
                  </a:solidFill>
                </a:u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ヶ所が福祉避難所として開設</a:t>
            </a:r>
            <a:endParaRPr lang="en-US" altLang="ja-JP" sz="2200" b="1" dirty="0">
              <a:solidFill>
                <a:schemeClr val="tx1">
                  <a:lumMod val="75000"/>
                  <a:lumOff val="25000"/>
                </a:schemeClr>
              </a:solidFill>
              <a:uFill>
                <a:solidFill>
                  <a:schemeClr val="accent2"/>
                </a:solidFill>
              </a:u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ja-JP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chemeClr val="accent2"/>
                  </a:solidFill>
                </a:u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支援物資（食料等）は配送されつつあるが、災害時要配慮者のためのベッドが不足</a:t>
            </a:r>
            <a:endParaRPr lang="en-US" altLang="ja-JP" sz="2200" b="1" dirty="0">
              <a:solidFill>
                <a:schemeClr val="tx1">
                  <a:lumMod val="75000"/>
                  <a:lumOff val="25000"/>
                </a:schemeClr>
              </a:solidFill>
              <a:uFill>
                <a:solidFill>
                  <a:schemeClr val="accent2"/>
                </a:solidFill>
              </a:u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4CE571A-953E-1A7E-E905-B5D88241E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D-2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83474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>
            <a:extLst>
              <a:ext uri="{FF2B5EF4-FFF2-40B4-BE49-F238E27FC236}">
                <a16:creationId xmlns:a16="http://schemas.microsoft.com/office/drawing/2014/main" id="{D56CBA7A-789F-6992-B9D3-8F5E1A0E0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120" y="219333"/>
            <a:ext cx="7886700" cy="969417"/>
          </a:xfrm>
        </p:spPr>
        <p:txBody>
          <a:bodyPr/>
          <a:lstStyle/>
          <a:p>
            <a:pPr algn="ctr"/>
            <a:r>
              <a:rPr lang="ja-JP" altLang="en-US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避難者の状況・対応②</a:t>
            </a:r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88DC388F-9BCF-E32E-E222-7993C5F47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0995-D0C4-4F5A-B52E-24306A835AD9}" type="slidenum">
              <a:rPr kumimoji="1" lang="ja-JP" altLang="en-US" smtClean="0"/>
              <a:t>15</a:t>
            </a:fld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9E51610-1D10-4FC8-F3D9-1B0B76B1CD9B}"/>
              </a:ext>
            </a:extLst>
          </p:cNvPr>
          <p:cNvSpPr/>
          <p:nvPr/>
        </p:nvSpPr>
        <p:spPr>
          <a:xfrm>
            <a:off x="188916" y="1282258"/>
            <a:ext cx="8766168" cy="2146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  <a:buFontTx/>
              <a:buNone/>
            </a:pPr>
            <a:r>
              <a:rPr lang="ja-JP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● 避難所の環境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ja-JP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多くの指定避難所で住民は雑魚寝</a:t>
            </a:r>
            <a:endParaRPr lang="en-US" altLang="ja-JP" sz="22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ja-JP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仮設トイレは事前計画数を設置したが、避難者に比べて不足</a:t>
            </a:r>
            <a:endParaRPr lang="en-US" altLang="ja-JP" sz="22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ja-JP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土砂災害警戒区域に含まれる指定避難所があり、今後の雨による土砂災害の危険を住民が不安</a:t>
            </a:r>
            <a:endParaRPr lang="en-US" altLang="ja-JP" sz="22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D4BEAC0-7880-A6EB-1196-B6C2226972B9}"/>
              </a:ext>
            </a:extLst>
          </p:cNvPr>
          <p:cNvSpPr/>
          <p:nvPr/>
        </p:nvSpPr>
        <p:spPr>
          <a:xfrm>
            <a:off x="198444" y="3489822"/>
            <a:ext cx="8838052" cy="1731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  <a:buFontTx/>
              <a:buNone/>
            </a:pPr>
            <a:r>
              <a:rPr lang="ja-JP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● 食料・物資等の配布状況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ja-JP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支援物資（食料品等）は、指定・福祉避難所へ円滑に配送</a:t>
            </a:r>
            <a:endParaRPr lang="en-US" altLang="ja-JP" sz="22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ja-JP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指定・福祉避難所への食糧は十分な量が配送されているが、</a:t>
            </a:r>
            <a:endParaRPr lang="en-US" altLang="ja-JP" sz="22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lvl="1">
              <a:spcAft>
                <a:spcPts val="600"/>
              </a:spcAft>
            </a:pPr>
            <a:r>
              <a:rPr lang="ja-JP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おにぎりの他に菓子パン、カップラーメンの配給のみ</a:t>
            </a:r>
            <a:endParaRPr lang="en-US" altLang="ja-JP" sz="22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CD50EDB-3DAC-8A17-1286-5F75030E897D}"/>
              </a:ext>
            </a:extLst>
          </p:cNvPr>
          <p:cNvSpPr/>
          <p:nvPr/>
        </p:nvSpPr>
        <p:spPr>
          <a:xfrm>
            <a:off x="234386" y="5432680"/>
            <a:ext cx="8766168" cy="12388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  <a:buFontTx/>
              <a:buNone/>
            </a:pPr>
            <a:r>
              <a:rPr lang="ja-JP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● ボランティアセンター等の開設状況</a:t>
            </a:r>
          </a:p>
          <a:p>
            <a:pPr marL="800100" lvl="1" indent="-342900"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ja-JP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社会福祉協議会によりボランティアセンター開設済、県内に限って募集</a:t>
            </a: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AA9F7D7C-AD09-29DD-446C-F27EFF37D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D-2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593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>
            <a:extLst>
              <a:ext uri="{FF2B5EF4-FFF2-40B4-BE49-F238E27FC236}">
                <a16:creationId xmlns:a16="http://schemas.microsoft.com/office/drawing/2014/main" id="{356037FD-7CEF-7CBB-F479-2483C5C5D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987" y="178179"/>
            <a:ext cx="7886700" cy="1006188"/>
          </a:xfrm>
        </p:spPr>
        <p:txBody>
          <a:bodyPr/>
          <a:lstStyle/>
          <a:p>
            <a:pPr algn="ctr"/>
            <a:r>
              <a:rPr lang="ja-JP" altLang="en-US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自治体の対応状況</a:t>
            </a:r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88DC388F-9BCF-E32E-E222-7993C5F47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0995-D0C4-4F5A-B52E-24306A835AD9}" type="slidenum">
              <a:rPr kumimoji="1" lang="ja-JP" altLang="en-US" smtClean="0"/>
              <a:t>16</a:t>
            </a:fld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F810169-FA55-9033-2E24-3802CAC1E0AA}"/>
              </a:ext>
            </a:extLst>
          </p:cNvPr>
          <p:cNvSpPr/>
          <p:nvPr/>
        </p:nvSpPr>
        <p:spPr>
          <a:xfrm>
            <a:off x="264229" y="1288048"/>
            <a:ext cx="8766168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FontTx/>
              <a:buNone/>
            </a:pPr>
            <a:r>
              <a:rPr lang="ja-JP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●庁舎・職員の状況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ja-JP" altLang="en-US" sz="2200" b="1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庁舎は昨日からライフライン復旧済みで、建物被害はない</a:t>
            </a:r>
            <a:endParaRPr lang="ja-JP" altLang="en-US" sz="2200" b="1" spc="1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ja-JP" altLang="en-US" sz="2200" b="1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職員の安否は確認済みで、参集率は</a:t>
            </a:r>
            <a:r>
              <a:rPr lang="ja-JP" altLang="en-US" sz="2200" b="1" spc="1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〇</a:t>
            </a:r>
            <a:r>
              <a:rPr lang="ja-JP" altLang="en-US" sz="2200" b="1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割程度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ja-JP" altLang="en-US" sz="2200" b="1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災害発生直後から全職員が不眠不休で対応に当たっており、疲労により体調を崩す職員あり</a:t>
            </a:r>
            <a:endParaRPr lang="en-US" altLang="ja-JP" sz="2200" b="1" spc="1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ja-JP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指定避難所に職員が配置されているが疲労あり</a:t>
            </a:r>
            <a:endParaRPr lang="en-US" altLang="ja-JP" sz="2200" b="1" spc="1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C3367C2-3CB4-5D50-0B29-B284CFAADA36}"/>
              </a:ext>
            </a:extLst>
          </p:cNvPr>
          <p:cNvSpPr/>
          <p:nvPr/>
        </p:nvSpPr>
        <p:spPr>
          <a:xfrm>
            <a:off x="264229" y="4025402"/>
            <a:ext cx="8766168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  <a:buFontTx/>
              <a:buNone/>
            </a:pPr>
            <a:r>
              <a:rPr lang="ja-JP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● 住民の安否確認の状況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ja-JP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自治会等を通じて安否確認を実施中でありほぼ終了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0795D11-67D1-FD14-350F-8A4A044A5F9F}"/>
              </a:ext>
            </a:extLst>
          </p:cNvPr>
          <p:cNvSpPr/>
          <p:nvPr/>
        </p:nvSpPr>
        <p:spPr>
          <a:xfrm>
            <a:off x="264229" y="5261640"/>
            <a:ext cx="8766168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FontTx/>
              <a:buNone/>
            </a:pPr>
            <a:r>
              <a:rPr lang="ja-JP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●医療・福祉サービスの状況 </a:t>
            </a:r>
          </a:p>
          <a:p>
            <a:pPr marL="534988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ja-JP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指定避難所に保健師、救護班の派遣や巡回が行われているが、人員が足りず、指定避難所の巡回のみ</a:t>
            </a:r>
            <a:endParaRPr lang="en-US" altLang="ja-JP" sz="22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3AAAB2E-F6AB-23B8-2D23-2E51A3AF0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D-2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69965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CFA6A445-36B3-BABC-19FB-E7C842386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95458"/>
            <a:ext cx="7886700" cy="941159"/>
          </a:xfrm>
        </p:spPr>
        <p:txBody>
          <a:bodyPr/>
          <a:lstStyle/>
          <a:p>
            <a:pPr algn="ctr"/>
            <a:r>
              <a:rPr lang="ja-JP" altLang="en-US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国・県の対応状況</a:t>
            </a:r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88DC388F-9BCF-E32E-E222-7993C5F47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0995-D0C4-4F5A-B52E-24306A835AD9}" type="slidenum">
              <a:rPr kumimoji="1" lang="ja-JP" altLang="en-US" smtClean="0"/>
              <a:t>17</a:t>
            </a:fld>
            <a:endParaRPr kumimoji="1" lang="ja-JP" altLang="en-US"/>
          </a:p>
        </p:txBody>
      </p:sp>
      <p:sp>
        <p:nvSpPr>
          <p:cNvPr id="2" name="コンテンツ プレースホルダ 2">
            <a:extLst>
              <a:ext uri="{FF2B5EF4-FFF2-40B4-BE49-F238E27FC236}">
                <a16:creationId xmlns:a16="http://schemas.microsoft.com/office/drawing/2014/main" id="{023F1732-BCC2-8D4E-7E92-9B186F6CE83E}"/>
              </a:ext>
            </a:extLst>
          </p:cNvPr>
          <p:cNvSpPr txBox="1">
            <a:spLocks/>
          </p:cNvSpPr>
          <p:nvPr/>
        </p:nvSpPr>
        <p:spPr>
          <a:xfrm>
            <a:off x="287524" y="1485815"/>
            <a:ext cx="8692016" cy="462133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● 国</a:t>
            </a:r>
          </a:p>
          <a:p>
            <a:pPr marL="355600" indent="0">
              <a:buFont typeface="Wingdings" panose="05000000000000000000" pitchFamily="2" charset="2"/>
              <a:buChar char="Ø"/>
            </a:pPr>
            <a:r>
              <a:rPr lang="ja-JP" altLang="en-US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災害翌日（</a:t>
            </a:r>
            <a:r>
              <a:rPr lang="ja-JP" altLang="en-US" sz="2100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〇</a:t>
            </a:r>
            <a:r>
              <a:rPr lang="ja-JP" altLang="en-US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日）　内閣府連絡員を県に派遣、</a:t>
            </a:r>
            <a:r>
              <a:rPr lang="en-US" altLang="ja-JP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TEC-FORCE</a:t>
            </a:r>
            <a:r>
              <a:rPr lang="ja-JP" altLang="en-US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現地入り</a:t>
            </a:r>
            <a:endParaRPr lang="en-US" altLang="ja-JP" sz="21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355600" indent="0">
              <a:buNone/>
            </a:pPr>
            <a:endParaRPr lang="en-US" altLang="ja-JP" sz="18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buFontTx/>
              <a:buNone/>
            </a:pPr>
            <a:r>
              <a:rPr lang="ja-JP" altLang="en-US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● 県</a:t>
            </a:r>
          </a:p>
          <a:p>
            <a:pPr marL="685800">
              <a:buFont typeface="Wingdings" panose="05000000000000000000" pitchFamily="2" charset="2"/>
              <a:buChar char="Ø"/>
            </a:pPr>
            <a:r>
              <a:rPr lang="ja-JP" altLang="en-US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災害当日（</a:t>
            </a:r>
            <a:r>
              <a:rPr lang="ja-JP" altLang="en-US" sz="2100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〇</a:t>
            </a:r>
            <a:r>
              <a:rPr lang="ja-JP" altLang="en-US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日）　県災害対策本部を設置</a:t>
            </a:r>
            <a:endParaRPr lang="en-US" altLang="ja-JP" sz="21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indent="0" algn="r">
              <a:buNone/>
            </a:pP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自衛隊派遣要請・緊急消防援助隊派遣要請・</a:t>
            </a:r>
            <a:r>
              <a:rPr lang="en-US" altLang="ja-JP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DMAT</a:t>
            </a:r>
            <a:r>
              <a:rPr lang="ja-JP" altLang="en-US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の派遣要請</a:t>
            </a:r>
            <a:endParaRPr lang="en-US" altLang="ja-JP" sz="21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685800">
              <a:buFont typeface="Wingdings" panose="05000000000000000000" pitchFamily="2" charset="2"/>
              <a:buChar char="Ø"/>
            </a:pPr>
            <a:r>
              <a:rPr lang="ja-JP" altLang="en-US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災害翌日（</a:t>
            </a:r>
            <a:r>
              <a:rPr lang="ja-JP" altLang="en-US" sz="2100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〇</a:t>
            </a:r>
            <a:r>
              <a:rPr lang="ja-JP" altLang="en-US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日）　応急復旧要員派遣（土木・建築）、</a:t>
            </a:r>
            <a:endParaRPr lang="en-US" altLang="ja-JP" sz="21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indent="0" algn="r">
              <a:buNone/>
            </a:pPr>
            <a:r>
              <a:rPr lang="ja-JP" altLang="en-US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災害救助法適用発表、保健師等専門家支援調整実施</a:t>
            </a:r>
            <a:endParaRPr lang="en-US" altLang="ja-JP" sz="21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indent="0" algn="r">
              <a:buNone/>
            </a:pPr>
            <a:endParaRPr lang="en-US" altLang="ja-JP" sz="11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● 自衛隊・緊急消防援助隊，医療支援チーム</a:t>
            </a:r>
            <a:endParaRPr lang="en-US" altLang="ja-JP" sz="26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685800">
              <a:buFont typeface="Wingdings" panose="05000000000000000000" pitchFamily="2" charset="2"/>
              <a:buChar char="Ø"/>
            </a:pPr>
            <a:r>
              <a:rPr lang="ja-JP" altLang="en-US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災害派遣済、人命救助、給水支援、水防活動、道路啓開、物資輸送を中心に活動中</a:t>
            </a:r>
          </a:p>
          <a:p>
            <a:pPr marL="685800">
              <a:buFont typeface="Wingdings" panose="05000000000000000000" pitchFamily="2" charset="2"/>
              <a:buChar char="Ø"/>
            </a:pPr>
            <a:r>
              <a:rPr lang="ja-JP" altLang="en-US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日本赤十字、</a:t>
            </a:r>
            <a:r>
              <a:rPr lang="en-US" altLang="ja-JP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DMAT</a:t>
            </a:r>
            <a:r>
              <a:rPr lang="ja-JP" altLang="en-US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と連携し、災害当日より医療・救護活動を実施中</a:t>
            </a:r>
            <a:endParaRPr lang="en-US" altLang="ja-JP" sz="21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9FE4AAF8-528D-2B77-46D9-CD7F95433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D-2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91356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30AB0EF6-1C3F-ECF5-3905-FA23FA87274C}"/>
              </a:ext>
            </a:extLst>
          </p:cNvPr>
          <p:cNvSpPr txBox="1"/>
          <p:nvPr/>
        </p:nvSpPr>
        <p:spPr>
          <a:xfrm>
            <a:off x="357051" y="5573486"/>
            <a:ext cx="8569235" cy="114799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71F3D43-7350-F8A7-7CA8-D8D73E41CB9E}"/>
              </a:ext>
            </a:extLst>
          </p:cNvPr>
          <p:cNvSpPr txBox="1"/>
          <p:nvPr/>
        </p:nvSpPr>
        <p:spPr>
          <a:xfrm>
            <a:off x="357051" y="2403566"/>
            <a:ext cx="8569235" cy="299574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6E1F9314-AA85-4D9E-BF61-BDD4CE092A50}"/>
              </a:ext>
            </a:extLst>
          </p:cNvPr>
          <p:cNvSpPr txBox="1"/>
          <p:nvPr/>
        </p:nvSpPr>
        <p:spPr>
          <a:xfrm>
            <a:off x="357051" y="879566"/>
            <a:ext cx="8569235" cy="13324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9294C989-A65F-98FA-AA5A-40C097C75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5002"/>
            <a:ext cx="7886700" cy="754564"/>
          </a:xfrm>
        </p:spPr>
        <p:txBody>
          <a:bodyPr>
            <a:normAutofit/>
          </a:bodyPr>
          <a:lstStyle/>
          <a:p>
            <a:pPr algn="ctr"/>
            <a:r>
              <a:rPr lang="ja-JP" altLang="en-US" sz="40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ワークショップの概要</a:t>
            </a:r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8312E38C-FB33-9348-2A27-6060CA342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0995-D0C4-4F5A-B52E-24306A835AD9}" type="slidenum">
              <a:rPr kumimoji="1" lang="ja-JP" altLang="en-US" smtClean="0"/>
              <a:t>18</a:t>
            </a:fld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9806929-2429-E880-3036-AF51CCC113F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87383" y="1036585"/>
            <a:ext cx="8569234" cy="6177016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境界の確認ワーク</a:t>
            </a:r>
            <a:endParaRPr kumimoji="1" lang="en-US" altLang="ja-JP" sz="3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5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4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所管する事案の選択とフィードバック</a:t>
            </a:r>
            <a:endParaRPr kumimoji="1" lang="en-US" altLang="ja-JP" sz="2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kumimoji="1" lang="en-US" altLang="ja-JP" sz="6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 algn="ctr">
              <a:buNone/>
            </a:pPr>
            <a:r>
              <a: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越境の体験ワーク</a:t>
            </a:r>
            <a:endParaRPr kumimoji="1" lang="en-US" altLang="ja-JP" sz="3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5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kumimoji="1" lang="ja-JP" altLang="en-US" sz="4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第</a:t>
            </a:r>
            <a:r>
              <a:rPr kumimoji="1" lang="en-US" altLang="ja-JP" sz="4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Y</a:t>
            </a:r>
            <a:r>
              <a:rPr kumimoji="1" lang="ja-JP" altLang="en-US" sz="4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回災害対策本部会議</a:t>
            </a:r>
            <a:endParaRPr kumimoji="1"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kumimoji="1" lang="en-US" altLang="ja-JP" sz="2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5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３</a:t>
            </a:r>
            <a:r>
              <a:rPr lang="ja-JP" altLang="en-US" sz="4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kumimoji="1" lang="ja-JP" altLang="en-US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プロジェクトチーム（</a:t>
            </a:r>
            <a:r>
              <a:rPr kumimoji="1" lang="en-US" altLang="ja-JP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PT</a:t>
            </a:r>
            <a:r>
              <a:rPr kumimoji="1" lang="ja-JP" altLang="en-US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）での対策等の検討</a:t>
            </a:r>
            <a:endParaRPr kumimoji="1" lang="en-US" altLang="ja-JP" sz="4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kumimoji="1" lang="ja-JP" altLang="en-US" sz="2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5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４　</a:t>
            </a:r>
            <a:r>
              <a:rPr kumimoji="1" lang="ja-JP" altLang="en-US" sz="4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第</a:t>
            </a:r>
            <a:r>
              <a:rPr kumimoji="1" lang="en-US" altLang="ja-JP" sz="4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Z</a:t>
            </a:r>
            <a:r>
              <a:rPr kumimoji="1" lang="ja-JP" altLang="en-US" sz="4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回災害対策本部会議</a:t>
            </a:r>
            <a:endParaRPr kumimoji="1"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kumimoji="1" lang="en-US" altLang="ja-JP" sz="2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kumimoji="1" lang="en-US" altLang="ja-JP" sz="2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 algn="ctr">
              <a:buNone/>
            </a:pPr>
            <a:r>
              <a: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ふりかえりワーク</a:t>
            </a:r>
            <a:endParaRPr kumimoji="1" lang="en-US" altLang="ja-JP" sz="3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5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５　</a:t>
            </a:r>
            <a:r>
              <a:rPr kumimoji="1" lang="ja-JP" altLang="en-US" sz="4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全体ふりかえりと今後の対策の検討</a:t>
            </a:r>
            <a:endParaRPr kumimoji="1" lang="en-US" altLang="ja-JP" sz="51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フレーム 3">
            <a:extLst>
              <a:ext uri="{FF2B5EF4-FFF2-40B4-BE49-F238E27FC236}">
                <a16:creationId xmlns:a16="http://schemas.microsoft.com/office/drawing/2014/main" id="{9B1F7909-E199-E94C-0D3D-1319EE2E2C07}"/>
              </a:ext>
            </a:extLst>
          </p:cNvPr>
          <p:cNvSpPr/>
          <p:nvPr/>
        </p:nvSpPr>
        <p:spPr>
          <a:xfrm>
            <a:off x="217714" y="771295"/>
            <a:ext cx="8833922" cy="1545185"/>
          </a:xfrm>
          <a:prstGeom prst="frame">
            <a:avLst>
              <a:gd name="adj1" fmla="val 4729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B7086FD-AA6B-046F-71F7-DC0B541E1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D-2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27313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AC1CB0A-4656-1951-8C3B-5E142733A786}"/>
              </a:ext>
            </a:extLst>
          </p:cNvPr>
          <p:cNvSpPr/>
          <p:nvPr/>
        </p:nvSpPr>
        <p:spPr>
          <a:xfrm>
            <a:off x="235954" y="1234544"/>
            <a:ext cx="8700453" cy="11730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タイトル 6">
            <a:extLst>
              <a:ext uri="{FF2B5EF4-FFF2-40B4-BE49-F238E27FC236}">
                <a16:creationId xmlns:a16="http://schemas.microsoft.com/office/drawing/2014/main" id="{DFD426CA-B1D3-6591-90B3-DD10009F5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" y="1"/>
            <a:ext cx="8882380" cy="1302326"/>
          </a:xfrm>
        </p:spPr>
        <p:txBody>
          <a:bodyPr>
            <a:normAutofit/>
          </a:bodyPr>
          <a:lstStyle/>
          <a:p>
            <a:pPr algn="ctr"/>
            <a:r>
              <a:rPr lang="ja-JP" altLang="en-US" sz="24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境界の確認ワーク</a:t>
            </a:r>
            <a:br>
              <a:rPr lang="en-US" altLang="ja-JP" sz="32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</a:br>
            <a:r>
              <a:rPr lang="en-US" altLang="ja-JP" sz="28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1</a:t>
            </a:r>
            <a:r>
              <a:rPr lang="ja-JP" altLang="en-US" sz="32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　</a:t>
            </a:r>
            <a:r>
              <a:rPr lang="ja-JP" altLang="en-US" sz="36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所管する事案の選択とフィードバック</a:t>
            </a:r>
            <a:endParaRPr lang="ja-JP" altLang="en-US" sz="3200" dirty="0">
              <a:solidFill>
                <a:srgbClr val="FF0000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9231DF3-4B5E-9D1F-CAAD-3022F576C2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765" y="1454972"/>
            <a:ext cx="8761095" cy="50648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目的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  <a:p>
            <a:pPr marL="0" indent="0">
              <a:buNone/>
            </a:pP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各災害対策部の役割の</a:t>
            </a:r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再確認</a:t>
            </a: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と</a:t>
            </a:r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認識の</a:t>
            </a:r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齟齬</a:t>
            </a:r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の解消</a:t>
            </a:r>
            <a:endParaRPr kumimoji="1" lang="en-US" altLang="ja-JP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進め方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①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対策部が</a:t>
            </a:r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主として対応すべき事案</a:t>
            </a:r>
            <a:r>
              <a:rPr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は</a:t>
            </a:r>
            <a:r>
              <a:rPr lang="ja-JP" altLang="en-US" sz="2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◎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、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主ではないが</a:t>
            </a:r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関係して対応する必要のある事案は</a:t>
            </a:r>
            <a:r>
              <a:rPr kumimoji="1" lang="ja-JP" altLang="en-US" sz="20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〇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、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「状況付与表」の右側の担当部の縦欄に記入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②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各対策部で清書したものを１部提出、集約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③集約した表により部署間の認識の齟齬を確認、解消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9A9B7B8-AB36-B1D1-8718-34B1941A0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0995-D0C4-4F5A-B52E-24306A835AD9}" type="slidenum">
              <a:rPr kumimoji="1" lang="ja-JP" altLang="en-US" smtClean="0"/>
              <a:t>19</a:t>
            </a:fld>
            <a:endParaRPr kumimoji="1" lang="ja-JP" altLang="en-US" dirty="0"/>
          </a:p>
        </p:txBody>
      </p:sp>
      <p:graphicFrame>
        <p:nvGraphicFramePr>
          <p:cNvPr id="8" name="オブジェクト 7">
            <a:extLst>
              <a:ext uri="{FF2B5EF4-FFF2-40B4-BE49-F238E27FC236}">
                <a16:creationId xmlns:a16="http://schemas.microsoft.com/office/drawing/2014/main" id="{485BC3C3-3FEE-46CB-D11F-BD5C83E847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3705102"/>
              </p:ext>
            </p:extLst>
          </p:nvPr>
        </p:nvGraphicFramePr>
        <p:xfrm>
          <a:off x="121920" y="5083277"/>
          <a:ext cx="8964083" cy="16381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0317409" imgH="2156664" progId="Excel.Sheet.12">
                  <p:embed/>
                </p:oleObj>
              </mc:Choice>
              <mc:Fallback>
                <p:oleObj name="Worksheet" r:id="rId2" imgW="10317409" imgH="2156664" progId="Excel.Sheet.12">
                  <p:embed/>
                  <p:pic>
                    <p:nvPicPr>
                      <p:cNvPr id="6" name="オブジェクト 5">
                        <a:extLst>
                          <a:ext uri="{FF2B5EF4-FFF2-40B4-BE49-F238E27FC236}">
                            <a16:creationId xmlns:a16="http://schemas.microsoft.com/office/drawing/2014/main" id="{A99BFBCD-88AE-3116-52D1-CBEEADF8388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21920" y="5083277"/>
                        <a:ext cx="8964083" cy="16381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445AF2E-2B06-9AEB-B0A5-0E4D99D59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D-2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8439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E9E5242-FCD4-29EF-8789-AF68A364B889}"/>
              </a:ext>
            </a:extLst>
          </p:cNvPr>
          <p:cNvSpPr txBox="1"/>
          <p:nvPr/>
        </p:nvSpPr>
        <p:spPr>
          <a:xfrm>
            <a:off x="457200" y="1560549"/>
            <a:ext cx="8229600" cy="44500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B7496C6C-AF31-AE49-48EC-840903EC2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34986"/>
            <a:ext cx="7886700" cy="1325563"/>
          </a:xfrm>
        </p:spPr>
        <p:txBody>
          <a:bodyPr/>
          <a:lstStyle/>
          <a:p>
            <a:pPr algn="ctr"/>
            <a:r>
              <a:rPr lang="ja-JP" altLang="en-US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ワークショップの目的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04FC841-9D5E-4E56-5E74-27A57832A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355" y="1994303"/>
            <a:ext cx="7748995" cy="37954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①災害対策本部内の</a:t>
            </a:r>
            <a:r>
              <a:rPr kumimoji="1" lang="ja-JP" altLang="en-US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役割分担</a:t>
            </a:r>
            <a:r>
              <a:rPr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r>
              <a:rPr kumimoji="1"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確認</a:t>
            </a:r>
            <a:endParaRPr kumimoji="1" lang="en-US" altLang="ja-JP" sz="3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kumimoji="1" lang="en-US" altLang="ja-JP" sz="3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r>
              <a:rPr kumimoji="1"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災害時における</a:t>
            </a:r>
            <a:r>
              <a:rPr kumimoji="1" lang="ja-JP" altLang="en-US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連携</a:t>
            </a:r>
            <a:r>
              <a:rPr kumimoji="1"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の重要性の理解</a:t>
            </a:r>
            <a:endParaRPr lang="en-US" altLang="ja-JP" sz="3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kumimoji="1" lang="en-US" altLang="ja-JP" sz="1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③</a:t>
            </a:r>
            <a:r>
              <a:rPr kumimoji="1"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連携の前提となる</a:t>
            </a:r>
            <a:r>
              <a:rPr kumimoji="1" lang="ja-JP" altLang="en-US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越境</a:t>
            </a:r>
            <a:r>
              <a:rPr kumimoji="1"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</a:t>
            </a:r>
            <a:r>
              <a:rPr lang="ja-JP" altLang="en-US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平常</a:t>
            </a:r>
            <a:r>
              <a:rPr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時から進　</a:t>
            </a:r>
            <a:endParaRPr lang="en-US" altLang="ja-JP" sz="3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めるための意識の醸成</a:t>
            </a:r>
            <a:endParaRPr kumimoji="1" lang="ja-JP" altLang="en-US" sz="3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38FCD7F-8770-D331-63B4-877A7F2BB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0995-D0C4-4F5A-B52E-24306A835AD9}" type="slidenum">
              <a:rPr kumimoji="1" lang="ja-JP" altLang="en-US" smtClean="0"/>
              <a:t>2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7B574749-2903-D3E4-106E-A6AB974D2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D-2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27983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30AB0EF6-1C3F-ECF5-3905-FA23FA87274C}"/>
              </a:ext>
            </a:extLst>
          </p:cNvPr>
          <p:cNvSpPr txBox="1"/>
          <p:nvPr/>
        </p:nvSpPr>
        <p:spPr>
          <a:xfrm>
            <a:off x="357051" y="5573486"/>
            <a:ext cx="8569235" cy="114799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71F3D43-7350-F8A7-7CA8-D8D73E41CB9E}"/>
              </a:ext>
            </a:extLst>
          </p:cNvPr>
          <p:cNvSpPr txBox="1"/>
          <p:nvPr/>
        </p:nvSpPr>
        <p:spPr>
          <a:xfrm>
            <a:off x="357051" y="2403566"/>
            <a:ext cx="8569235" cy="299574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6E1F9314-AA85-4D9E-BF61-BDD4CE092A50}"/>
              </a:ext>
            </a:extLst>
          </p:cNvPr>
          <p:cNvSpPr txBox="1"/>
          <p:nvPr/>
        </p:nvSpPr>
        <p:spPr>
          <a:xfrm>
            <a:off x="357051" y="879566"/>
            <a:ext cx="8569235" cy="13324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9294C989-A65F-98FA-AA5A-40C097C75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5002"/>
            <a:ext cx="7886700" cy="754564"/>
          </a:xfrm>
        </p:spPr>
        <p:txBody>
          <a:bodyPr>
            <a:normAutofit/>
          </a:bodyPr>
          <a:lstStyle/>
          <a:p>
            <a:pPr algn="ctr"/>
            <a:r>
              <a:rPr lang="ja-JP" altLang="en-US" sz="40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ワークショップの概要</a:t>
            </a:r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8312E38C-FB33-9348-2A27-6060CA342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0995-D0C4-4F5A-B52E-24306A835AD9}" type="slidenum">
              <a:rPr kumimoji="1" lang="ja-JP" altLang="en-US" smtClean="0"/>
              <a:t>20</a:t>
            </a:fld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9806929-2429-E880-3036-AF51CCC113F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87383" y="1036585"/>
            <a:ext cx="8569234" cy="6177016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境界の確認ワーク</a:t>
            </a:r>
            <a:endParaRPr kumimoji="1" lang="en-US" altLang="ja-JP" sz="3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5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4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所管する事案の選択とフィードバック</a:t>
            </a:r>
            <a:endParaRPr kumimoji="1" lang="en-US" altLang="ja-JP" sz="2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kumimoji="1" lang="en-US" altLang="ja-JP" sz="6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 algn="ctr">
              <a:buNone/>
            </a:pPr>
            <a:r>
              <a: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越境の体験ワーク</a:t>
            </a:r>
            <a:endParaRPr kumimoji="1" lang="en-US" altLang="ja-JP" sz="3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5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kumimoji="1" lang="ja-JP" altLang="en-US" sz="4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第</a:t>
            </a:r>
            <a:r>
              <a:rPr lang="en-US" altLang="ja-JP" sz="4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Y</a:t>
            </a:r>
            <a:r>
              <a:rPr kumimoji="1" lang="ja-JP" altLang="en-US" sz="4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回災害対策本部会議</a:t>
            </a:r>
            <a:endParaRPr kumimoji="1"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kumimoji="1" lang="en-US" altLang="ja-JP" sz="2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5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３</a:t>
            </a:r>
            <a:r>
              <a:rPr lang="ja-JP" altLang="en-US" sz="4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kumimoji="1" lang="ja-JP" altLang="en-US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プロジェクトチーム（</a:t>
            </a:r>
            <a:r>
              <a:rPr kumimoji="1" lang="en-US" altLang="ja-JP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PT</a:t>
            </a:r>
            <a:r>
              <a:rPr kumimoji="1" lang="ja-JP" altLang="en-US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）での対策等の検討</a:t>
            </a:r>
            <a:endParaRPr kumimoji="1" lang="en-US" altLang="ja-JP" sz="4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kumimoji="1" lang="ja-JP" altLang="en-US" sz="2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5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４　</a:t>
            </a:r>
            <a:r>
              <a:rPr kumimoji="1" lang="ja-JP" altLang="en-US" sz="4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第</a:t>
            </a:r>
            <a:r>
              <a:rPr kumimoji="1" lang="en-US" altLang="ja-JP" sz="4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Z</a:t>
            </a:r>
            <a:r>
              <a:rPr kumimoji="1" lang="ja-JP" altLang="en-US" sz="4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回災害対策本部会議</a:t>
            </a:r>
            <a:endParaRPr kumimoji="1"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kumimoji="1" lang="en-US" altLang="ja-JP" sz="2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kumimoji="1" lang="en-US" altLang="ja-JP" sz="2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 algn="ctr">
              <a:buNone/>
            </a:pPr>
            <a:r>
              <a: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ふりかえりワーク</a:t>
            </a:r>
            <a:endParaRPr kumimoji="1" lang="en-US" altLang="ja-JP" sz="3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5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５　</a:t>
            </a:r>
            <a:r>
              <a:rPr kumimoji="1" lang="ja-JP" altLang="en-US" sz="4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全体ふりかえりと今後の対策の検討</a:t>
            </a:r>
            <a:endParaRPr kumimoji="1" lang="en-US" altLang="ja-JP" sz="51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フレーム 3">
            <a:extLst>
              <a:ext uri="{FF2B5EF4-FFF2-40B4-BE49-F238E27FC236}">
                <a16:creationId xmlns:a16="http://schemas.microsoft.com/office/drawing/2014/main" id="{9B1F7909-E199-E94C-0D3D-1319EE2E2C07}"/>
              </a:ext>
            </a:extLst>
          </p:cNvPr>
          <p:cNvSpPr/>
          <p:nvPr/>
        </p:nvSpPr>
        <p:spPr>
          <a:xfrm>
            <a:off x="217714" y="2347158"/>
            <a:ext cx="8833922" cy="1199606"/>
          </a:xfrm>
          <a:prstGeom prst="frame">
            <a:avLst>
              <a:gd name="adj1" fmla="val 4729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2D6ACF2-E8EC-2CB0-E1B0-DEE4526F3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D-2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52510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E11AA4C-104D-B0CA-FDCC-3C4798B96364}"/>
              </a:ext>
            </a:extLst>
          </p:cNvPr>
          <p:cNvSpPr/>
          <p:nvPr/>
        </p:nvSpPr>
        <p:spPr>
          <a:xfrm>
            <a:off x="480289" y="1224389"/>
            <a:ext cx="8386619" cy="126740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FDC0E805-C33C-1175-3714-6AC551D02C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289" y="1355564"/>
            <a:ext cx="8499565" cy="5419149"/>
          </a:xfrm>
        </p:spPr>
        <p:txBody>
          <a:bodyPr>
            <a:normAutofit/>
          </a:bodyPr>
          <a:lstStyle/>
          <a:p>
            <a:pPr marL="0" indent="0" algn="just">
              <a:lnSpc>
                <a:spcPts val="2500"/>
              </a:lnSpc>
              <a:buNone/>
            </a:pPr>
            <a:r>
              <a:rPr lang="en-US" altLang="ja-JP" sz="2400" kern="1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【</a:t>
            </a:r>
            <a:r>
              <a:rPr lang="ja-JP" altLang="en-US" sz="2400" kern="1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目的</a:t>
            </a:r>
            <a:r>
              <a:rPr lang="en-US" altLang="ja-JP" sz="2400" kern="1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】</a:t>
            </a:r>
          </a:p>
          <a:p>
            <a:pPr marL="0" indent="0" algn="just">
              <a:lnSpc>
                <a:spcPts val="2500"/>
              </a:lnSpc>
              <a:buNone/>
            </a:pPr>
            <a:r>
              <a:rPr lang="ja-JP" altLang="en-US" sz="2400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　</a:t>
            </a:r>
            <a:r>
              <a:rPr lang="ja-JP" altLang="en-US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災害対応を迅速に実施するため、本部長より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指示</a:t>
            </a:r>
            <a:endParaRPr lang="en-US" altLang="ja-JP" sz="2400" b="1" kern="100" dirty="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marL="0" indent="0" algn="just">
              <a:lnSpc>
                <a:spcPts val="2500"/>
              </a:lnSpc>
              <a:buNone/>
            </a:pPr>
            <a:endParaRPr lang="en-US" altLang="ja-JP" sz="2400" kern="100" dirty="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marL="0" indent="0" algn="just">
              <a:lnSpc>
                <a:spcPts val="2500"/>
              </a:lnSpc>
              <a:buNone/>
            </a:pPr>
            <a:r>
              <a:rPr lang="ja-JP" altLang="en-US" sz="2400" kern="1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　目標</a:t>
            </a:r>
            <a:r>
              <a:rPr lang="ja-JP" altLang="en-US" sz="2400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：</a:t>
            </a:r>
            <a:endParaRPr lang="ja-JP" altLang="ja-JP" sz="2400" kern="100" dirty="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indent="0" algn="just">
              <a:lnSpc>
                <a:spcPts val="2500"/>
              </a:lnSpc>
              <a:buNone/>
            </a:pPr>
            <a:r>
              <a:rPr lang="ja-JP" altLang="en-US" kern="1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　</a:t>
            </a:r>
            <a:r>
              <a:rPr lang="ja-JP" altLang="ja-JP" b="1" kern="1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今後１週間以内に被災者が安心し、</a:t>
            </a:r>
            <a:endParaRPr lang="en-US" altLang="ja-JP" b="1" kern="100" dirty="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indent="0" algn="just">
              <a:lnSpc>
                <a:spcPts val="2500"/>
              </a:lnSpc>
              <a:buNone/>
            </a:pPr>
            <a:r>
              <a:rPr lang="ja-JP" altLang="en-US" b="1" kern="1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　</a:t>
            </a:r>
            <a:r>
              <a:rPr lang="ja-JP" altLang="ja-JP" b="1" kern="1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安全な環境で生活できるようにする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indent="0" algn="just">
              <a:lnSpc>
                <a:spcPts val="2500"/>
              </a:lnSpc>
              <a:buNone/>
            </a:pPr>
            <a:endParaRPr lang="en-US" altLang="ja-JP" sz="400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marL="0" indent="0" algn="just">
              <a:lnSpc>
                <a:spcPts val="2500"/>
              </a:lnSpc>
              <a:buNone/>
            </a:pPr>
            <a:r>
              <a:rPr lang="ja-JP" altLang="en-US" sz="500" kern="1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　　　　</a:t>
            </a:r>
            <a:r>
              <a:rPr lang="ja-JP" altLang="en-US" sz="2400" kern="1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対応方針</a:t>
            </a:r>
            <a:r>
              <a:rPr lang="ja-JP" altLang="en-US" sz="2400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：</a:t>
            </a:r>
            <a:endParaRPr lang="en-US" altLang="ja-JP" sz="2400" kern="100" dirty="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marL="0" indent="0" algn="just">
              <a:lnSpc>
                <a:spcPts val="2500"/>
              </a:lnSpc>
              <a:buNone/>
            </a:pPr>
            <a:r>
              <a:rPr lang="ja-JP" altLang="en-US" kern="1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　　</a:t>
            </a:r>
            <a:r>
              <a:rPr lang="ja-JP" altLang="ja-JP" b="1" kern="1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①二次災害の防止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・</a:t>
            </a:r>
            <a:r>
              <a:rPr lang="ja-JP" altLang="ja-JP" b="1" kern="1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インフラの早期復旧</a:t>
            </a:r>
            <a:endParaRPr lang="en-US" altLang="ja-JP" b="1" kern="100" dirty="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marL="0" indent="0" algn="just">
              <a:lnSpc>
                <a:spcPts val="2500"/>
              </a:lnSpc>
              <a:buNone/>
            </a:pPr>
            <a:r>
              <a:rPr lang="ja-JP" altLang="en-US" b="1" kern="1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　　</a:t>
            </a:r>
            <a:r>
              <a:rPr lang="ja-JP" altLang="ja-JP" b="1" kern="1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②被災者の生活環境改善</a:t>
            </a:r>
            <a:endParaRPr lang="en-US" altLang="ja-JP" b="1" kern="100" dirty="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marL="0" indent="0" algn="just">
              <a:lnSpc>
                <a:spcPts val="2500"/>
              </a:lnSpc>
              <a:buNone/>
            </a:pPr>
            <a:r>
              <a:rPr lang="ja-JP" altLang="en-US" b="1" kern="1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　　</a:t>
            </a:r>
            <a:r>
              <a:rPr lang="ja-JP" altLang="ja-JP" b="1" kern="1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③要配慮者</a:t>
            </a:r>
            <a:r>
              <a:rPr lang="ja-JP" altLang="en-US" b="1" kern="1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・</a:t>
            </a:r>
            <a:r>
              <a:rPr lang="ja-JP" altLang="ja-JP" b="1" kern="1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保健衛生･感染症対策</a:t>
            </a:r>
            <a:endParaRPr lang="en-US" altLang="ja-JP" b="1" kern="100" dirty="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marL="0" indent="0" algn="just">
              <a:lnSpc>
                <a:spcPts val="2500"/>
              </a:lnSpc>
              <a:buNone/>
            </a:pPr>
            <a:r>
              <a:rPr lang="ja-JP" altLang="en-US" b="1" kern="1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　　</a:t>
            </a:r>
            <a:r>
              <a:rPr lang="ja-JP" altLang="ja-JP" b="1" kern="1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④生活再建支援体制</a:t>
            </a:r>
            <a:r>
              <a:rPr lang="ja-JP" altLang="en-US" b="1" kern="1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の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構築</a:t>
            </a:r>
            <a:endParaRPr lang="ja-JP" altLang="ja-JP" sz="1600" b="1" kern="100" dirty="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211AEAD-D143-43B5-F622-50D6328BF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0995-D0C4-4F5A-B52E-24306A835AD9}" type="slidenum">
              <a:rPr kumimoji="1" lang="ja-JP" altLang="en-US" smtClean="0"/>
              <a:t>21</a:t>
            </a:fld>
            <a:endParaRPr kumimoji="1" lang="ja-JP" altLang="en-US"/>
          </a:p>
        </p:txBody>
      </p:sp>
      <p:sp>
        <p:nvSpPr>
          <p:cNvPr id="7" name="タイトル 6">
            <a:extLst>
              <a:ext uri="{FF2B5EF4-FFF2-40B4-BE49-F238E27FC236}">
                <a16:creationId xmlns:a16="http://schemas.microsoft.com/office/drawing/2014/main" id="{4CF14F8C-482D-B735-1C74-9413A5278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3287"/>
            <a:ext cx="7886700" cy="1161598"/>
          </a:xfrm>
        </p:spPr>
        <p:txBody>
          <a:bodyPr>
            <a:normAutofit/>
          </a:bodyPr>
          <a:lstStyle/>
          <a:p>
            <a:pPr algn="ctr"/>
            <a:r>
              <a:rPr lang="ja-JP" altLang="en-US" sz="24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越境の体験ワーク</a:t>
            </a:r>
            <a:br>
              <a:rPr lang="en-US" altLang="ja-JP" sz="28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</a:br>
            <a:r>
              <a:rPr lang="ja-JP" altLang="en-US" sz="32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２</a:t>
            </a:r>
            <a:r>
              <a:rPr lang="ja-JP" altLang="en-US" sz="28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　</a:t>
            </a:r>
            <a:r>
              <a:rPr lang="ja-JP" altLang="en-US" sz="4000" kern="100" dirty="0">
                <a:effectLst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Times New Roman" panose="02020603050405020304" pitchFamily="18" charset="0"/>
              </a:rPr>
              <a:t>第</a:t>
            </a:r>
            <a:r>
              <a:rPr lang="en-US" altLang="ja-JP" sz="4000" kern="1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Times New Roman" panose="02020603050405020304" pitchFamily="18" charset="0"/>
              </a:rPr>
              <a:t>Y</a:t>
            </a:r>
            <a:r>
              <a:rPr lang="ja-JP" altLang="en-US" sz="4000" kern="1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Times New Roman" panose="02020603050405020304" pitchFamily="18" charset="0"/>
              </a:rPr>
              <a:t>回災害対策本部会議</a:t>
            </a:r>
            <a:endParaRPr lang="ja-JP" altLang="en-US" sz="28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1DF6653B-2075-FEDD-26C9-3CDB90CF0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D-2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61781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BD615FB3-832B-9365-06DD-5C557C548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376" y="279978"/>
            <a:ext cx="8081241" cy="911514"/>
          </a:xfrm>
        </p:spPr>
        <p:txBody>
          <a:bodyPr>
            <a:normAutofit/>
          </a:bodyPr>
          <a:lstStyle/>
          <a:p>
            <a:pPr algn="ctr"/>
            <a:r>
              <a:rPr lang="ja-JP" altLang="en-US" sz="36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プロジェクトチーム（</a:t>
            </a:r>
            <a:r>
              <a:rPr lang="en-US" altLang="ja-JP" sz="36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PT</a:t>
            </a:r>
            <a:r>
              <a:rPr lang="ja-JP" altLang="en-US" sz="36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）の設置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A2FBC95-78A4-CC5E-DE7D-6F0CCB658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0995-D0C4-4F5A-B52E-24306A835AD9}" type="slidenum">
              <a:rPr kumimoji="1" lang="ja-JP" altLang="en-US" smtClean="0"/>
              <a:t>22</a:t>
            </a:fld>
            <a:endParaRPr kumimoji="1" lang="ja-JP" altLang="en-US"/>
          </a:p>
        </p:txBody>
      </p:sp>
      <p:graphicFrame>
        <p:nvGraphicFramePr>
          <p:cNvPr id="7" name="表 7">
            <a:extLst>
              <a:ext uri="{FF2B5EF4-FFF2-40B4-BE49-F238E27FC236}">
                <a16:creationId xmlns:a16="http://schemas.microsoft.com/office/drawing/2014/main" id="{692F599F-37E4-2D8A-7A2B-DA18C4D6B8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0473376"/>
              </p:ext>
            </p:extLst>
          </p:nvPr>
        </p:nvGraphicFramePr>
        <p:xfrm>
          <a:off x="175729" y="1338162"/>
          <a:ext cx="8792537" cy="5018189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591765">
                  <a:extLst>
                    <a:ext uri="{9D8B030D-6E8A-4147-A177-3AD203B41FA5}">
                      <a16:colId xmlns:a16="http://schemas.microsoft.com/office/drawing/2014/main" val="1800181337"/>
                    </a:ext>
                  </a:extLst>
                </a:gridCol>
                <a:gridCol w="2833639">
                  <a:extLst>
                    <a:ext uri="{9D8B030D-6E8A-4147-A177-3AD203B41FA5}">
                      <a16:colId xmlns:a16="http://schemas.microsoft.com/office/drawing/2014/main" val="1748710206"/>
                    </a:ext>
                  </a:extLst>
                </a:gridCol>
                <a:gridCol w="3367133">
                  <a:extLst>
                    <a:ext uri="{9D8B030D-6E8A-4147-A177-3AD203B41FA5}">
                      <a16:colId xmlns:a16="http://schemas.microsoft.com/office/drawing/2014/main" val="2613588096"/>
                    </a:ext>
                  </a:extLst>
                </a:gridCol>
              </a:tblGrid>
              <a:tr h="81194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PT</a:t>
                      </a:r>
                      <a:r>
                        <a:rPr kumimoji="1" lang="ja-JP" altLang="en-US" sz="28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責任者</a:t>
                      </a:r>
                      <a:endParaRPr kumimoji="1" lang="en-US" altLang="ja-JP" sz="28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pPr algn="ctr"/>
                      <a:r>
                        <a:rPr kumimoji="1" lang="ja-JP" altLang="en-US" sz="16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（主責任者、副責任者）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関係対策部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614531"/>
                  </a:ext>
                </a:extLst>
              </a:tr>
              <a:tr h="746048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①二次災害防災・</a:t>
                      </a:r>
                      <a:endParaRPr kumimoji="1" lang="en-US" altLang="ja-JP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pPr algn="l"/>
                      <a:r>
                        <a:rPr kumimoji="1" lang="ja-JP" altLang="en-US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   インフラ復旧</a:t>
                      </a:r>
                      <a:r>
                        <a:rPr kumimoji="1" lang="en-US" altLang="ja-JP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PT</a:t>
                      </a:r>
                      <a:endParaRPr kumimoji="1" lang="ja-JP" altLang="en-US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主：建設農林対策部長</a:t>
                      </a:r>
                      <a:endParaRPr kumimoji="1" lang="en-US" altLang="ja-JP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r>
                        <a:rPr kumimoji="1" lang="ja-JP" altLang="en-US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副：上下水道対策部長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統括部</a:t>
                      </a:r>
                      <a:endParaRPr kumimoji="1" lang="en-US" altLang="ja-JP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r>
                        <a:rPr kumimoji="1" lang="ja-JP" altLang="en-US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総務対策部</a:t>
                      </a:r>
                      <a:endParaRPr kumimoji="1" lang="en-US" altLang="ja-JP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r>
                        <a:rPr kumimoji="1" lang="ja-JP" altLang="en-US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地域対策部</a:t>
                      </a:r>
                      <a:endParaRPr kumimoji="1" lang="en-US" altLang="ja-JP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r>
                        <a:rPr kumimoji="1" lang="ja-JP" altLang="en-US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教育対策部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5924974"/>
                  </a:ext>
                </a:extLst>
              </a:tr>
              <a:tr h="746048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②生活環境改善</a:t>
                      </a:r>
                      <a:r>
                        <a:rPr kumimoji="1" lang="en-US" altLang="ja-JP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PT</a:t>
                      </a:r>
                    </a:p>
                    <a:p>
                      <a:pPr algn="l"/>
                      <a:endParaRPr kumimoji="1" lang="en-US" altLang="ja-JP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主：生活対策部長</a:t>
                      </a:r>
                      <a:endParaRPr kumimoji="1" lang="en-US" altLang="ja-JP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r>
                        <a:rPr kumimoji="1" lang="ja-JP" altLang="en-US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副：教育対策部長</a:t>
                      </a:r>
                      <a:endParaRPr kumimoji="1" lang="en-US" altLang="ja-JP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統括部</a:t>
                      </a:r>
                      <a:endParaRPr kumimoji="1" lang="en-US" altLang="ja-JP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r>
                        <a:rPr kumimoji="1" lang="ja-JP" altLang="en-US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総務対策部</a:t>
                      </a:r>
                      <a:endParaRPr kumimoji="1" lang="en-US" altLang="ja-JP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r>
                        <a:rPr kumimoji="1" lang="ja-JP" altLang="en-US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地域対策部</a:t>
                      </a:r>
                      <a:endParaRPr kumimoji="1" lang="en-US" altLang="ja-JP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r>
                        <a:rPr kumimoji="1" lang="ja-JP" altLang="en-US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建設農林対策部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288353"/>
                  </a:ext>
                </a:extLst>
              </a:tr>
              <a:tr h="746048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③要配慮者・</a:t>
                      </a:r>
                      <a:endParaRPr kumimoji="1" lang="en-US" altLang="ja-JP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pPr algn="l"/>
                      <a:r>
                        <a:rPr kumimoji="1" lang="ja-JP" altLang="en-US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　保健衛生等対策</a:t>
                      </a:r>
                      <a:r>
                        <a:rPr kumimoji="1" lang="en-US" altLang="ja-JP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PT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主：医療健康対策部長</a:t>
                      </a:r>
                      <a:endParaRPr kumimoji="1" lang="en-US" altLang="ja-JP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r>
                        <a:rPr kumimoji="1" lang="ja-JP" altLang="en-US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副：地域対策部長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総括部</a:t>
                      </a:r>
                      <a:endParaRPr kumimoji="1" lang="en-US" altLang="ja-JP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r>
                        <a:rPr kumimoji="1" lang="ja-JP" altLang="en-US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生活対策部</a:t>
                      </a:r>
                      <a:endParaRPr kumimoji="1" lang="en-US" altLang="ja-JP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r>
                        <a:rPr kumimoji="1" lang="ja-JP" altLang="en-US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教育対策部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5917809"/>
                  </a:ext>
                </a:extLst>
              </a:tr>
              <a:tr h="746048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④生活再建支援</a:t>
                      </a:r>
                      <a:r>
                        <a:rPr kumimoji="1" lang="en-US" altLang="ja-JP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PT</a:t>
                      </a:r>
                      <a:endParaRPr kumimoji="1" lang="ja-JP" altLang="en-US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主：総務対策部長</a:t>
                      </a:r>
                      <a:endParaRPr kumimoji="1" lang="en-US" altLang="ja-JP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r>
                        <a:rPr kumimoji="1" lang="ja-JP" altLang="en-US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副：統括部長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生活対策部</a:t>
                      </a:r>
                      <a:endParaRPr kumimoji="1" lang="en-US" altLang="ja-JP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r>
                        <a:rPr kumimoji="1" lang="ja-JP" altLang="en-US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医療健康対策部</a:t>
                      </a:r>
                      <a:endParaRPr kumimoji="1" lang="en-US" altLang="ja-JP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r>
                        <a:rPr kumimoji="1" lang="ja-JP" altLang="en-US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建設農林対策部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4048454"/>
                  </a:ext>
                </a:extLst>
              </a:tr>
            </a:tbl>
          </a:graphicData>
        </a:graphic>
      </p:graphicFrame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B9F144CE-C5B1-E4AB-4B8C-CBE9FE030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D-2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9482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30AB0EF6-1C3F-ECF5-3905-FA23FA87274C}"/>
              </a:ext>
            </a:extLst>
          </p:cNvPr>
          <p:cNvSpPr txBox="1"/>
          <p:nvPr/>
        </p:nvSpPr>
        <p:spPr>
          <a:xfrm>
            <a:off x="357051" y="5573486"/>
            <a:ext cx="8569235" cy="114799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71F3D43-7350-F8A7-7CA8-D8D73E41CB9E}"/>
              </a:ext>
            </a:extLst>
          </p:cNvPr>
          <p:cNvSpPr txBox="1"/>
          <p:nvPr/>
        </p:nvSpPr>
        <p:spPr>
          <a:xfrm>
            <a:off x="357051" y="2403566"/>
            <a:ext cx="8569235" cy="299574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6E1F9314-AA85-4D9E-BF61-BDD4CE092A50}"/>
              </a:ext>
            </a:extLst>
          </p:cNvPr>
          <p:cNvSpPr txBox="1"/>
          <p:nvPr/>
        </p:nvSpPr>
        <p:spPr>
          <a:xfrm>
            <a:off x="357051" y="879566"/>
            <a:ext cx="8569235" cy="13324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9294C989-A65F-98FA-AA5A-40C097C75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5002"/>
            <a:ext cx="7886700" cy="754564"/>
          </a:xfrm>
        </p:spPr>
        <p:txBody>
          <a:bodyPr>
            <a:normAutofit/>
          </a:bodyPr>
          <a:lstStyle/>
          <a:p>
            <a:pPr algn="ctr"/>
            <a:r>
              <a:rPr lang="ja-JP" altLang="en-US" sz="40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ワークショップの概要</a:t>
            </a:r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8312E38C-FB33-9348-2A27-6060CA342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0995-D0C4-4F5A-B52E-24306A835AD9}" type="slidenum">
              <a:rPr kumimoji="1" lang="ja-JP" altLang="en-US" smtClean="0"/>
              <a:t>23</a:t>
            </a:fld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9806929-2429-E880-3036-AF51CCC113F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87383" y="1036585"/>
            <a:ext cx="8569234" cy="6177016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境界の確認ワーク</a:t>
            </a:r>
            <a:endParaRPr kumimoji="1" lang="en-US" altLang="ja-JP" sz="3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5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4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所管する事案の選択とフィードバック</a:t>
            </a:r>
            <a:endParaRPr kumimoji="1" lang="en-US" altLang="ja-JP" sz="2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kumimoji="1" lang="en-US" altLang="ja-JP" sz="6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 algn="ctr">
              <a:buNone/>
            </a:pPr>
            <a:r>
              <a: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越境の体験ワーク</a:t>
            </a:r>
            <a:endParaRPr kumimoji="1" lang="en-US" altLang="ja-JP" sz="3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5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kumimoji="1" lang="ja-JP" altLang="en-US" sz="4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第</a:t>
            </a:r>
            <a:r>
              <a:rPr lang="en-US" altLang="ja-JP" sz="4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Y</a:t>
            </a:r>
            <a:r>
              <a:rPr kumimoji="1" lang="ja-JP" altLang="en-US" sz="4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回災害対策本部会議</a:t>
            </a:r>
            <a:endParaRPr kumimoji="1"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kumimoji="1" lang="en-US" altLang="ja-JP" sz="2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5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３</a:t>
            </a:r>
            <a:r>
              <a:rPr lang="ja-JP" altLang="en-US" sz="4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kumimoji="1" lang="ja-JP" altLang="en-US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プロジェクトチーム（</a:t>
            </a:r>
            <a:r>
              <a:rPr kumimoji="1" lang="en-US" altLang="ja-JP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PT</a:t>
            </a:r>
            <a:r>
              <a:rPr kumimoji="1" lang="ja-JP" altLang="en-US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）での対策等の検討</a:t>
            </a:r>
            <a:endParaRPr kumimoji="1" lang="en-US" altLang="ja-JP" sz="4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kumimoji="1" lang="ja-JP" altLang="en-US" sz="2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5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４　</a:t>
            </a:r>
            <a:r>
              <a:rPr kumimoji="1" lang="ja-JP" altLang="en-US" sz="4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第</a:t>
            </a:r>
            <a:r>
              <a:rPr kumimoji="1" lang="en-US" altLang="ja-JP" sz="4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Z</a:t>
            </a:r>
            <a:r>
              <a:rPr kumimoji="1" lang="ja-JP" altLang="en-US" sz="4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回災害対策本部会議</a:t>
            </a:r>
            <a:endParaRPr kumimoji="1"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kumimoji="1" lang="en-US" altLang="ja-JP" sz="2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kumimoji="1" lang="en-US" altLang="ja-JP" sz="2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 algn="ctr">
              <a:buNone/>
            </a:pPr>
            <a:r>
              <a: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ふりかえりワーク</a:t>
            </a:r>
            <a:endParaRPr kumimoji="1" lang="en-US" altLang="ja-JP" sz="3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5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５　</a:t>
            </a:r>
            <a:r>
              <a:rPr kumimoji="1" lang="ja-JP" altLang="en-US" sz="4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全体ふりかえりと今後の対策の検討</a:t>
            </a:r>
            <a:endParaRPr kumimoji="1" lang="en-US" altLang="ja-JP" sz="51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フレーム 3">
            <a:extLst>
              <a:ext uri="{FF2B5EF4-FFF2-40B4-BE49-F238E27FC236}">
                <a16:creationId xmlns:a16="http://schemas.microsoft.com/office/drawing/2014/main" id="{9B1F7909-E199-E94C-0D3D-1319EE2E2C07}"/>
              </a:ext>
            </a:extLst>
          </p:cNvPr>
          <p:cNvSpPr/>
          <p:nvPr/>
        </p:nvSpPr>
        <p:spPr>
          <a:xfrm>
            <a:off x="217714" y="3429000"/>
            <a:ext cx="8833922" cy="1055082"/>
          </a:xfrm>
          <a:prstGeom prst="frame">
            <a:avLst>
              <a:gd name="adj1" fmla="val 4729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844F7E2-741D-5448-3E8D-6DA7A27D4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D-2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27999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59AFEBF-61DC-EF52-DF8C-E190DAC6F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983" y="282805"/>
            <a:ext cx="8256732" cy="1154403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越境の体験ワーク</a:t>
            </a:r>
            <a:br>
              <a:rPr kumimoji="1" lang="en-US" altLang="ja-JP" sz="4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27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３</a:t>
            </a:r>
            <a:r>
              <a:rPr lang="ja-JP" altLang="en-US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kumimoji="1" lang="ja-JP" altLang="en-US" sz="3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プロジェクトチーム（</a:t>
            </a:r>
            <a:r>
              <a:rPr kumimoji="1" lang="en-US" altLang="ja-JP" sz="3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PT</a:t>
            </a:r>
            <a:r>
              <a:rPr kumimoji="1" lang="ja-JP" altLang="en-US" sz="3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）での対策等の検討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E670C59-E1D7-7885-4569-8AA0280C5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0995-D0C4-4F5A-B52E-24306A835AD9}" type="slidenum">
              <a:rPr kumimoji="1" lang="ja-JP" altLang="en-US" smtClean="0"/>
              <a:t>24</a:t>
            </a:fld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A7D456B0-4C9B-C7E1-5C8F-4168B3C56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983" y="2016213"/>
            <a:ext cx="8511312" cy="3772391"/>
          </a:xfrm>
          <a:prstGeom prst="rect">
            <a:avLst/>
          </a:prstGeom>
        </p:spPr>
      </p:pic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0DC464D5-FC59-0FF2-6713-671841DD7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D-2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89719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424FC62-A02A-409A-3510-A484263A1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910" y="183781"/>
            <a:ext cx="7886700" cy="1091973"/>
          </a:xfrm>
        </p:spPr>
        <p:txBody>
          <a:bodyPr/>
          <a:lstStyle/>
          <a:p>
            <a:pPr algn="ctr"/>
            <a:r>
              <a:rPr kumimoji="1" lang="ja-JP" altLang="en-US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①現状の把握</a:t>
            </a:r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AB7E6CAF-1644-1FA9-B95F-9E6B70BF09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910" y="1366351"/>
            <a:ext cx="7886700" cy="1548806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目的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  <a:p>
            <a:pPr marL="0" indent="0">
              <a:buNone/>
            </a:pP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現在、被災者・被災社会は、どのような困難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に直面しているのか、正しく把握する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55DAFC7-5F07-2EF0-BA5C-D64A0EAAF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0995-D0C4-4F5A-B52E-24306A835AD9}" type="slidenum">
              <a:rPr kumimoji="1" lang="ja-JP" altLang="en-US" smtClean="0"/>
              <a:t>25</a:t>
            </a:fld>
            <a:endParaRPr kumimoji="1" lang="ja-JP" altLang="en-US"/>
          </a:p>
        </p:txBody>
      </p:sp>
      <p:pic>
        <p:nvPicPr>
          <p:cNvPr id="6" name="Picture 2" descr="C:\Users\坪井塑太郎\Desktop\P1010446.JPG">
            <a:extLst>
              <a:ext uri="{FF2B5EF4-FFF2-40B4-BE49-F238E27FC236}">
                <a16:creationId xmlns:a16="http://schemas.microsoft.com/office/drawing/2014/main" id="{4B28BA10-A654-D352-C952-EAA89D654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8357" y="3846946"/>
            <a:ext cx="3107253" cy="2328212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96EAF34-FD45-E6F9-841F-A419EC9FF389}"/>
              </a:ext>
            </a:extLst>
          </p:cNvPr>
          <p:cNvSpPr txBox="1"/>
          <p:nvPr/>
        </p:nvSpPr>
        <p:spPr>
          <a:xfrm>
            <a:off x="738910" y="3334176"/>
            <a:ext cx="55897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進め方</a:t>
            </a:r>
            <a:r>
              <a:rPr kumimoji="1"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  <a:p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「災害の設定」資料、</a:t>
            </a:r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「状況付与表」資料をもとに把握</a:t>
            </a:r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kumimoji="1"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※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すでに把握している</a:t>
            </a:r>
          </a:p>
        </p:txBody>
      </p:sp>
      <p:sp>
        <p:nvSpPr>
          <p:cNvPr id="7" name="フッター プレースホルダー 6">
            <a:extLst>
              <a:ext uri="{FF2B5EF4-FFF2-40B4-BE49-F238E27FC236}">
                <a16:creationId xmlns:a16="http://schemas.microsoft.com/office/drawing/2014/main" id="{9D0BF58E-338A-6143-D45B-A7C55A374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D-2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29409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9E7D0CB-136F-58BB-DF6B-766C79041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3688"/>
            <a:ext cx="7886700" cy="987224"/>
          </a:xfrm>
        </p:spPr>
        <p:txBody>
          <a:bodyPr/>
          <a:lstStyle/>
          <a:p>
            <a:pPr algn="ctr"/>
            <a:r>
              <a:rPr kumimoji="1" lang="ja-JP" altLang="en-US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②課題の抽出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ACA5CF2-7CC0-911C-2D06-54617A55F4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819" y="1217859"/>
            <a:ext cx="8358909" cy="1452841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altLang="ja-JP" sz="3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3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目的</a:t>
            </a:r>
            <a:r>
              <a:rPr lang="en-US" altLang="ja-JP" sz="3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  <a:p>
            <a:pPr marL="0" indent="0">
              <a:buNone/>
            </a:pPr>
            <a:r>
              <a:rPr lang="ja-JP" altLang="en-US" sz="4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被災者の生活や被災地の状況から、</a:t>
            </a:r>
            <a:endParaRPr lang="en-US" altLang="ja-JP" sz="4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4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今後</a:t>
            </a:r>
            <a:r>
              <a:rPr lang="en-US" altLang="ja-JP" sz="4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lang="ja-JP" altLang="en-US" sz="4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週間以内に、</a:t>
            </a:r>
            <a:r>
              <a:rPr lang="en-US" altLang="ja-JP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PT</a:t>
            </a:r>
            <a:r>
              <a:rPr lang="ja-JP" altLang="en-US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で検討すべき課題</a:t>
            </a:r>
            <a:r>
              <a:rPr lang="ja-JP" altLang="en-US" sz="4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を決定する</a:t>
            </a:r>
            <a:endParaRPr kumimoji="1"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A3CAC3B-6DBD-A575-E458-FDBDFC65B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0995-D0C4-4F5A-B52E-24306A835AD9}" type="slidenum">
              <a:rPr kumimoji="1" lang="ja-JP" altLang="en-US" smtClean="0"/>
              <a:t>26</a:t>
            </a:fld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609C460-6DDA-04CF-73E8-C394E9A1C984}"/>
              </a:ext>
            </a:extLst>
          </p:cNvPr>
          <p:cNvSpPr txBox="1"/>
          <p:nvPr/>
        </p:nvSpPr>
        <p:spPr>
          <a:xfrm>
            <a:off x="628650" y="2713238"/>
            <a:ext cx="771697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進め方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  <a:p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・どのような課題があるか、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人５つ程度考え、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付箋に記入する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※</a:t>
            </a: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１つの付箋に１つの課題を簡潔に記入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人づつ付箋を発表し、模造紙に貼付し、整理する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</a:t>
            </a:r>
            <a:r>
              <a:rPr kumimoji="1"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PT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で優先して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検討すべき課題を３つ決定する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EA694B13-D05F-F6B1-0F17-1726751BD7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415" y="4263026"/>
            <a:ext cx="3278909" cy="245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72B352F2-86FA-F4BA-763B-712D51363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D-2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86093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8F7E46D-22FC-5EE8-0433-43C637B63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941" y="191587"/>
            <a:ext cx="7991703" cy="1027258"/>
          </a:xfrm>
        </p:spPr>
        <p:txBody>
          <a:bodyPr>
            <a:normAutofit/>
          </a:bodyPr>
          <a:lstStyle/>
          <a:p>
            <a:r>
              <a:rPr kumimoji="1" lang="ja-JP" altLang="en-US" sz="40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③具体的対策と実施対策部の決定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1998624-CA3F-03C4-C486-B000ACDDBE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944" y="1218845"/>
            <a:ext cx="7886700" cy="1696833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目的</a:t>
            </a:r>
            <a:r>
              <a:rPr kumimoji="1"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  <a:p>
            <a:pPr marL="0" indent="0">
              <a:buNone/>
            </a:pP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・各</a:t>
            </a: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課題を解決するための</a:t>
            </a:r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具体的対策</a:t>
            </a: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の決定</a:t>
            </a:r>
            <a:endParaRPr kumimoji="1" lang="en-US" altLang="ja-JP" sz="1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・具体的対策を実施する</a:t>
            </a:r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対策部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の決定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65B379D-7C5F-651A-DD2B-CAF89ABB9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0995-D0C4-4F5A-B52E-24306A835AD9}" type="slidenum">
              <a:rPr kumimoji="1" lang="ja-JP" altLang="en-US" smtClean="0"/>
              <a:t>27</a:t>
            </a:fld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2C89583-045A-91F5-6CC5-A32778AED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694" y="3824602"/>
            <a:ext cx="4686511" cy="2737997"/>
          </a:xfrm>
          <a:prstGeom prst="rect">
            <a:avLst/>
          </a:prstGeom>
        </p:spPr>
      </p:pic>
      <p:pic>
        <p:nvPicPr>
          <p:cNvPr id="10" name="図 9" descr="ホワイトボードに書かれた文字&#10;&#10;自動的に生成された説明">
            <a:extLst>
              <a:ext uri="{FF2B5EF4-FFF2-40B4-BE49-F238E27FC236}">
                <a16:creationId xmlns:a16="http://schemas.microsoft.com/office/drawing/2014/main" id="{FE93FDF4-9D93-C713-C9FA-E6E769935D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16" y="3824602"/>
            <a:ext cx="3506623" cy="2629968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B54789-3D75-84AD-BE54-5DE5F1E1574F}"/>
              </a:ext>
            </a:extLst>
          </p:cNvPr>
          <p:cNvSpPr txBox="1"/>
          <p:nvPr/>
        </p:nvSpPr>
        <p:spPr>
          <a:xfrm>
            <a:off x="748936" y="3424479"/>
            <a:ext cx="3079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ホワイトボードを活用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3744C59-DC65-CA86-8E44-DC813FC5F71B}"/>
              </a:ext>
            </a:extLst>
          </p:cNvPr>
          <p:cNvSpPr txBox="1"/>
          <p:nvPr/>
        </p:nvSpPr>
        <p:spPr>
          <a:xfrm>
            <a:off x="4230723" y="3381262"/>
            <a:ext cx="4624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検討結果を「各</a:t>
            </a:r>
            <a:r>
              <a:rPr kumimoji="1"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PT</a:t>
            </a: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対応事案一覧表」へ記載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22DA15E-F87E-4BA9-9001-0AF3A0022D77}"/>
              </a:ext>
            </a:extLst>
          </p:cNvPr>
          <p:cNvSpPr txBox="1"/>
          <p:nvPr/>
        </p:nvSpPr>
        <p:spPr>
          <a:xfrm>
            <a:off x="596537" y="3032388"/>
            <a:ext cx="1389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進め方</a:t>
            </a:r>
            <a:r>
              <a:rPr kumimoji="1"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C8C5D233-351C-7A6F-D344-317331F2E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D-2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97350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30AB0EF6-1C3F-ECF5-3905-FA23FA87274C}"/>
              </a:ext>
            </a:extLst>
          </p:cNvPr>
          <p:cNvSpPr txBox="1"/>
          <p:nvPr/>
        </p:nvSpPr>
        <p:spPr>
          <a:xfrm>
            <a:off x="357051" y="5573486"/>
            <a:ext cx="8569235" cy="114799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71F3D43-7350-F8A7-7CA8-D8D73E41CB9E}"/>
              </a:ext>
            </a:extLst>
          </p:cNvPr>
          <p:cNvSpPr txBox="1"/>
          <p:nvPr/>
        </p:nvSpPr>
        <p:spPr>
          <a:xfrm>
            <a:off x="357051" y="2403566"/>
            <a:ext cx="8569235" cy="299574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6E1F9314-AA85-4D9E-BF61-BDD4CE092A50}"/>
              </a:ext>
            </a:extLst>
          </p:cNvPr>
          <p:cNvSpPr txBox="1"/>
          <p:nvPr/>
        </p:nvSpPr>
        <p:spPr>
          <a:xfrm>
            <a:off x="357051" y="879566"/>
            <a:ext cx="8569235" cy="13324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9294C989-A65F-98FA-AA5A-40C097C75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5002"/>
            <a:ext cx="7886700" cy="754564"/>
          </a:xfrm>
        </p:spPr>
        <p:txBody>
          <a:bodyPr>
            <a:normAutofit/>
          </a:bodyPr>
          <a:lstStyle/>
          <a:p>
            <a:pPr algn="ctr"/>
            <a:r>
              <a:rPr lang="ja-JP" altLang="en-US" sz="40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ワークショップの概要</a:t>
            </a:r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8312E38C-FB33-9348-2A27-6060CA342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0995-D0C4-4F5A-B52E-24306A835AD9}" type="slidenum">
              <a:rPr kumimoji="1" lang="ja-JP" altLang="en-US" smtClean="0"/>
              <a:t>28</a:t>
            </a:fld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9806929-2429-E880-3036-AF51CCC113F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87383" y="1036585"/>
            <a:ext cx="8569234" cy="6177016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境界の確認ワーク</a:t>
            </a:r>
            <a:endParaRPr kumimoji="1" lang="en-US" altLang="ja-JP" sz="3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5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4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所管する事案の選択とフィードバック</a:t>
            </a:r>
            <a:endParaRPr kumimoji="1" lang="en-US" altLang="ja-JP" sz="2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kumimoji="1" lang="en-US" altLang="ja-JP" sz="6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 algn="ctr">
              <a:buNone/>
            </a:pPr>
            <a:r>
              <a: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越境の体験ワーク</a:t>
            </a:r>
            <a:endParaRPr kumimoji="1" lang="en-US" altLang="ja-JP" sz="3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5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kumimoji="1" lang="ja-JP" altLang="en-US" sz="4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第</a:t>
            </a:r>
            <a:r>
              <a:rPr lang="en-US" altLang="ja-JP" sz="4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Y</a:t>
            </a:r>
            <a:r>
              <a:rPr kumimoji="1" lang="ja-JP" altLang="en-US" sz="4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回災害対策本部会議</a:t>
            </a:r>
            <a:endParaRPr kumimoji="1"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kumimoji="1" lang="en-US" altLang="ja-JP" sz="2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5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３</a:t>
            </a:r>
            <a:r>
              <a:rPr lang="ja-JP" altLang="en-US" sz="4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kumimoji="1" lang="ja-JP" altLang="en-US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プロジェクトチーム（</a:t>
            </a:r>
            <a:r>
              <a:rPr kumimoji="1" lang="en-US" altLang="ja-JP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PT</a:t>
            </a:r>
            <a:r>
              <a:rPr kumimoji="1" lang="ja-JP" altLang="en-US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）での対策等の検討</a:t>
            </a:r>
            <a:endParaRPr kumimoji="1" lang="en-US" altLang="ja-JP" sz="4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kumimoji="1" lang="ja-JP" altLang="en-US" sz="2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5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４　</a:t>
            </a:r>
            <a:r>
              <a:rPr kumimoji="1" lang="ja-JP" altLang="en-US" sz="4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第</a:t>
            </a:r>
            <a:r>
              <a:rPr kumimoji="1" lang="en-US" altLang="ja-JP" sz="4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Z</a:t>
            </a:r>
            <a:r>
              <a:rPr kumimoji="1" lang="ja-JP" altLang="en-US" sz="4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回災害対策本部会議</a:t>
            </a:r>
            <a:endParaRPr kumimoji="1"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kumimoji="1" lang="en-US" altLang="ja-JP" sz="2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kumimoji="1" lang="en-US" altLang="ja-JP" sz="2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 algn="ctr">
              <a:buNone/>
            </a:pPr>
            <a:r>
              <a: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ふりかえりワーク</a:t>
            </a:r>
            <a:endParaRPr kumimoji="1" lang="en-US" altLang="ja-JP" sz="3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5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５　</a:t>
            </a:r>
            <a:r>
              <a:rPr kumimoji="1" lang="ja-JP" altLang="en-US" sz="4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全体ふりかえりと今後の対策の検討</a:t>
            </a:r>
            <a:endParaRPr kumimoji="1" lang="en-US" altLang="ja-JP" sz="51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フレーム 3">
            <a:extLst>
              <a:ext uri="{FF2B5EF4-FFF2-40B4-BE49-F238E27FC236}">
                <a16:creationId xmlns:a16="http://schemas.microsoft.com/office/drawing/2014/main" id="{9B1F7909-E199-E94C-0D3D-1319EE2E2C07}"/>
              </a:ext>
            </a:extLst>
          </p:cNvPr>
          <p:cNvSpPr/>
          <p:nvPr/>
        </p:nvSpPr>
        <p:spPr>
          <a:xfrm>
            <a:off x="224707" y="4382296"/>
            <a:ext cx="8833922" cy="1055082"/>
          </a:xfrm>
          <a:prstGeom prst="frame">
            <a:avLst>
              <a:gd name="adj1" fmla="val 4729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1DD80A7-6108-B313-3266-890AC84DE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D-2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35709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248C64C-17E7-8F40-0586-8B0E6609C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73541"/>
            <a:ext cx="7886700" cy="1325563"/>
          </a:xfrm>
        </p:spPr>
        <p:txBody>
          <a:bodyPr/>
          <a:lstStyle/>
          <a:p>
            <a:pPr algn="ctr"/>
            <a:r>
              <a:rPr kumimoji="1" lang="ja-JP" altLang="en-US" sz="24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越境の体験ワーク</a:t>
            </a:r>
            <a:br>
              <a:rPr kumimoji="1" lang="en-US" altLang="ja-JP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</a:br>
            <a:r>
              <a:rPr kumimoji="1" lang="ja-JP" altLang="en-US" sz="32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４</a:t>
            </a:r>
            <a:r>
              <a:rPr kumimoji="1" lang="ja-JP" altLang="en-US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　</a:t>
            </a:r>
            <a:r>
              <a:rPr lang="ja-JP" altLang="en-US" sz="4000" kern="100" dirty="0">
                <a:effectLst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Times New Roman" panose="02020603050405020304" pitchFamily="18" charset="0"/>
              </a:rPr>
              <a:t>第</a:t>
            </a:r>
            <a:r>
              <a:rPr lang="en-US" altLang="ja-JP" sz="4000" kern="100" dirty="0">
                <a:effectLst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Times New Roman" panose="02020603050405020304" pitchFamily="18" charset="0"/>
              </a:rPr>
              <a:t>Z</a:t>
            </a:r>
            <a:r>
              <a:rPr lang="ja-JP" altLang="en-US" sz="4000" kern="1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Times New Roman" panose="02020603050405020304" pitchFamily="18" charset="0"/>
              </a:rPr>
              <a:t>回災害対策本部会議</a:t>
            </a:r>
            <a:endParaRPr kumimoji="1" lang="ja-JP" altLang="en-US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473A06B-0291-6B76-DDCA-AFBE128804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39148"/>
            <a:ext cx="8191500" cy="1464189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目的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各</a:t>
            </a:r>
            <a:r>
              <a:rPr kumimoji="1"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PT</a:t>
            </a: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責任者から、</a:t>
            </a:r>
            <a:r>
              <a:rPr kumimoji="1"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PT</a:t>
            </a: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で検討すべき</a:t>
            </a:r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課題</a:t>
            </a: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・課題解決</a:t>
            </a:r>
            <a:endParaRPr kumimoji="1"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に向けた</a:t>
            </a:r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具体的対策</a:t>
            </a: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</a:t>
            </a:r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実施対策部</a:t>
            </a: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を発表</a:t>
            </a:r>
            <a:endParaRPr kumimoji="1"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lang="en-US" altLang="ja-JP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17D72BE-463D-A655-9B3A-B54938B10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0995-D0C4-4F5A-B52E-24306A835AD9}" type="slidenum">
              <a:rPr kumimoji="1" lang="ja-JP" altLang="en-US" smtClean="0"/>
              <a:t>29</a:t>
            </a:fld>
            <a:endParaRPr kumimoji="1" lang="ja-JP" altLang="en-US"/>
          </a:p>
        </p:txBody>
      </p:sp>
      <p:pic>
        <p:nvPicPr>
          <p:cNvPr id="6" name="Picture 4" descr="C:\Users\坪井塑太郎\Desktop\P1060792.JPG">
            <a:extLst>
              <a:ext uri="{FF2B5EF4-FFF2-40B4-BE49-F238E27FC236}">
                <a16:creationId xmlns:a16="http://schemas.microsoft.com/office/drawing/2014/main" id="{8E2EDD58-8CCC-C5A1-CBFC-07AE4B98F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9668" y="4343063"/>
            <a:ext cx="3070315" cy="230293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552C13C-2462-9777-A4CF-011760A51263}"/>
              </a:ext>
            </a:extLst>
          </p:cNvPr>
          <p:cNvSpPr txBox="1"/>
          <p:nvPr/>
        </p:nvSpPr>
        <p:spPr>
          <a:xfrm>
            <a:off x="628650" y="3327400"/>
            <a:ext cx="81915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進め方</a:t>
            </a:r>
            <a:r>
              <a:rPr kumimoji="1"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  <a:p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各</a:t>
            </a:r>
            <a:r>
              <a:rPr kumimoji="1"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PT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主責任者からの報告の後、本部長や講評者からの</a:t>
            </a:r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質疑応答</a:t>
            </a:r>
          </a:p>
        </p:txBody>
      </p:sp>
      <p:sp>
        <p:nvSpPr>
          <p:cNvPr id="7" name="フッター プレースホルダー 6">
            <a:extLst>
              <a:ext uri="{FF2B5EF4-FFF2-40B4-BE49-F238E27FC236}">
                <a16:creationId xmlns:a16="http://schemas.microsoft.com/office/drawing/2014/main" id="{32D85096-1E75-AF5D-EF18-2040F98A4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D-2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94825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F7983EA-504D-5608-8DFA-6384BDDA63A6}"/>
              </a:ext>
            </a:extLst>
          </p:cNvPr>
          <p:cNvSpPr txBox="1"/>
          <p:nvPr/>
        </p:nvSpPr>
        <p:spPr>
          <a:xfrm>
            <a:off x="435429" y="1463041"/>
            <a:ext cx="8438605" cy="20639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E4F97CBE-6FB8-2181-E345-F7FF8ECC2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557"/>
            <a:ext cx="7886700" cy="1255076"/>
          </a:xfrm>
        </p:spPr>
        <p:txBody>
          <a:bodyPr/>
          <a:lstStyle/>
          <a:p>
            <a:pPr algn="ctr"/>
            <a:r>
              <a:rPr lang="ja-JP" altLang="en-US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越境とは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158D2ED-B649-0191-ED10-5E7560E094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34049"/>
            <a:ext cx="8123464" cy="4351338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複数の組織または部署が、連携を行う共通の目的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を持たない状態で、ある組織または部署の者が、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その他の組織または部署に対して</a:t>
            </a:r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能動的に連携に</a:t>
            </a:r>
            <a:endParaRPr lang="en-US" altLang="ja-JP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巻き込む行為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F696A15-2028-5E34-1022-053138E19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0995-D0C4-4F5A-B52E-24306A835AD9}" type="slidenum">
              <a:rPr kumimoji="1" lang="ja-JP" altLang="en-US" smtClean="0"/>
              <a:t>3</a:t>
            </a:fld>
            <a:endParaRPr kumimoji="1" lang="ja-JP" altLang="en-US"/>
          </a:p>
        </p:txBody>
      </p:sp>
      <p:pic>
        <p:nvPicPr>
          <p:cNvPr id="8" name="図 7" descr="ダイアグラム&#10;&#10;自動的に生成された説明">
            <a:extLst>
              <a:ext uri="{FF2B5EF4-FFF2-40B4-BE49-F238E27FC236}">
                <a16:creationId xmlns:a16="http://schemas.microsoft.com/office/drawing/2014/main" id="{CDA984A5-9DAE-7EE3-D94E-D50D4FB687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653" y="3637379"/>
            <a:ext cx="6242426" cy="276279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F32A8C99-9AAB-2DC5-4F12-6C5253690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D-2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78567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30AB0EF6-1C3F-ECF5-3905-FA23FA87274C}"/>
              </a:ext>
            </a:extLst>
          </p:cNvPr>
          <p:cNvSpPr txBox="1"/>
          <p:nvPr/>
        </p:nvSpPr>
        <p:spPr>
          <a:xfrm>
            <a:off x="357051" y="5573486"/>
            <a:ext cx="8569235" cy="114799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71F3D43-7350-F8A7-7CA8-D8D73E41CB9E}"/>
              </a:ext>
            </a:extLst>
          </p:cNvPr>
          <p:cNvSpPr txBox="1"/>
          <p:nvPr/>
        </p:nvSpPr>
        <p:spPr>
          <a:xfrm>
            <a:off x="357051" y="2403566"/>
            <a:ext cx="8569235" cy="299574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6E1F9314-AA85-4D9E-BF61-BDD4CE092A50}"/>
              </a:ext>
            </a:extLst>
          </p:cNvPr>
          <p:cNvSpPr txBox="1"/>
          <p:nvPr/>
        </p:nvSpPr>
        <p:spPr>
          <a:xfrm>
            <a:off x="357051" y="879566"/>
            <a:ext cx="8569235" cy="13324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9294C989-A65F-98FA-AA5A-40C097C75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5002"/>
            <a:ext cx="7886700" cy="754564"/>
          </a:xfrm>
        </p:spPr>
        <p:txBody>
          <a:bodyPr>
            <a:normAutofit/>
          </a:bodyPr>
          <a:lstStyle/>
          <a:p>
            <a:pPr algn="ctr"/>
            <a:r>
              <a:rPr lang="ja-JP" altLang="en-US" sz="40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ワークショップの概要</a:t>
            </a:r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8312E38C-FB33-9348-2A27-6060CA342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0995-D0C4-4F5A-B52E-24306A835AD9}" type="slidenum">
              <a:rPr kumimoji="1" lang="ja-JP" altLang="en-US" smtClean="0"/>
              <a:t>30</a:t>
            </a:fld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9806929-2429-E880-3036-AF51CCC113F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87383" y="1036585"/>
            <a:ext cx="8569234" cy="6177016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境界の確認ワーク</a:t>
            </a:r>
            <a:endParaRPr kumimoji="1" lang="en-US" altLang="ja-JP" sz="3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5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4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所管する事案の選択とフィードバック</a:t>
            </a:r>
            <a:endParaRPr kumimoji="1" lang="en-US" altLang="ja-JP" sz="2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kumimoji="1" lang="en-US" altLang="ja-JP" sz="6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 algn="ctr">
              <a:buNone/>
            </a:pPr>
            <a:r>
              <a: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越境の体験ワーク</a:t>
            </a:r>
            <a:endParaRPr kumimoji="1" lang="en-US" altLang="ja-JP" sz="3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5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kumimoji="1" lang="ja-JP" altLang="en-US" sz="4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第</a:t>
            </a:r>
            <a:r>
              <a:rPr lang="en-US" altLang="ja-JP" sz="4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Y</a:t>
            </a:r>
            <a:r>
              <a:rPr kumimoji="1" lang="ja-JP" altLang="en-US" sz="4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回災害対策本部会議</a:t>
            </a:r>
            <a:endParaRPr kumimoji="1"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kumimoji="1" lang="en-US" altLang="ja-JP" sz="2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5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３</a:t>
            </a:r>
            <a:r>
              <a:rPr lang="ja-JP" altLang="en-US" sz="4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kumimoji="1" lang="ja-JP" altLang="en-US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プロジェクトチーム（</a:t>
            </a:r>
            <a:r>
              <a:rPr kumimoji="1" lang="en-US" altLang="ja-JP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PT</a:t>
            </a:r>
            <a:r>
              <a:rPr kumimoji="1" lang="ja-JP" altLang="en-US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）での対策等の検討</a:t>
            </a:r>
            <a:endParaRPr kumimoji="1" lang="en-US" altLang="ja-JP" sz="4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kumimoji="1" lang="ja-JP" altLang="en-US" sz="2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5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４　</a:t>
            </a:r>
            <a:r>
              <a:rPr kumimoji="1" lang="ja-JP" altLang="en-US" sz="4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第</a:t>
            </a:r>
            <a:r>
              <a:rPr kumimoji="1" lang="en-US" altLang="ja-JP" sz="4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Z</a:t>
            </a:r>
            <a:r>
              <a:rPr kumimoji="1" lang="ja-JP" altLang="en-US" sz="4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回災害対策本部会議</a:t>
            </a:r>
            <a:endParaRPr kumimoji="1"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kumimoji="1" lang="en-US" altLang="ja-JP" sz="2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kumimoji="1" lang="en-US" altLang="ja-JP" sz="2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 algn="ctr">
              <a:buNone/>
            </a:pPr>
            <a:r>
              <a: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ふりかえりワーク</a:t>
            </a:r>
            <a:endParaRPr kumimoji="1" lang="en-US" altLang="ja-JP" sz="3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5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５　</a:t>
            </a:r>
            <a:r>
              <a:rPr kumimoji="1" lang="ja-JP" altLang="en-US" sz="4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全体ふりかえりと今後の対策の検討</a:t>
            </a:r>
            <a:endParaRPr kumimoji="1" lang="en-US" altLang="ja-JP" sz="51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フレーム 3">
            <a:extLst>
              <a:ext uri="{FF2B5EF4-FFF2-40B4-BE49-F238E27FC236}">
                <a16:creationId xmlns:a16="http://schemas.microsoft.com/office/drawing/2014/main" id="{9B1F7909-E199-E94C-0D3D-1319EE2E2C07}"/>
              </a:ext>
            </a:extLst>
          </p:cNvPr>
          <p:cNvSpPr/>
          <p:nvPr/>
        </p:nvSpPr>
        <p:spPr>
          <a:xfrm>
            <a:off x="217714" y="5509627"/>
            <a:ext cx="8833922" cy="1275708"/>
          </a:xfrm>
          <a:prstGeom prst="frame">
            <a:avLst>
              <a:gd name="adj1" fmla="val 4729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CAB1E1D-5621-352B-75BE-9A37A7C25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D-2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28509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33B711-843E-240F-EA31-7DEFC50FE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47417"/>
            <a:ext cx="7886700" cy="1024326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sz="28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ふりかえりワーク</a:t>
            </a:r>
            <a:br>
              <a:rPr kumimoji="1" lang="en-US" altLang="ja-JP" sz="28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</a:br>
            <a:r>
              <a:rPr kumimoji="1" lang="ja-JP" altLang="en-US" sz="27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５</a:t>
            </a:r>
            <a:r>
              <a:rPr kumimoji="1" lang="ja-JP" altLang="en-US" sz="36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　全体ふりかえりと今後の対策の検討</a:t>
            </a:r>
            <a:endParaRPr kumimoji="1" lang="ja-JP" altLang="en-US" sz="28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83D6816-F280-80BD-0D81-4A44AD83F2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147" y="1286163"/>
            <a:ext cx="8887705" cy="2142837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kumimoji="1" lang="en-US" altLang="ja-JP" sz="2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kumimoji="1" lang="ja-JP" altLang="en-US" sz="2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目的</a:t>
            </a:r>
            <a:r>
              <a:rPr kumimoji="1" lang="en-US" altLang="ja-JP" sz="2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  <a:p>
            <a:pPr marL="0" indent="0">
              <a:buNone/>
            </a:pPr>
            <a:r>
              <a:rPr kumimoji="1" lang="ja-JP" altLang="en-US" sz="2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・ワークショップを通して得た部署間連携に関する</a:t>
            </a:r>
            <a:r>
              <a:rPr kumimoji="1" lang="ja-JP" altLang="en-US" sz="2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課題</a:t>
            </a:r>
            <a:r>
              <a:rPr kumimoji="1" lang="ja-JP" altLang="en-US" sz="2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の抽出</a:t>
            </a:r>
            <a:endParaRPr kumimoji="1" lang="en-US" altLang="ja-JP" sz="2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kumimoji="1" lang="en-US" altLang="ja-JP" sz="13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・災害時の部署間連携を円滑に実施するための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平常時からの</a:t>
            </a:r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対策（越境）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の検討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kumimoji="1" lang="en-US" altLang="ja-JP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pPr marL="0" indent="0">
              <a:buNone/>
            </a:pPr>
            <a:endParaRPr lang="en-US" altLang="ja-JP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pPr marL="0" indent="0">
              <a:buNone/>
            </a:pPr>
            <a:endParaRPr kumimoji="1" lang="ja-JP" altLang="en-US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8B970B1-855E-5B4C-A2DC-0FFE660AB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0995-D0C4-4F5A-B52E-24306A835AD9}" type="slidenum">
              <a:rPr kumimoji="1" lang="ja-JP" altLang="en-US" smtClean="0"/>
              <a:t>31</a:t>
            </a:fld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7E08C029-A8F4-17B5-687E-9271E2A104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021" b="13634"/>
          <a:stretch/>
        </p:blipFill>
        <p:spPr>
          <a:xfrm>
            <a:off x="4839854" y="4766146"/>
            <a:ext cx="3786332" cy="2054391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D496A23-122C-4A19-1BA3-E0638B3EEACB}"/>
              </a:ext>
            </a:extLst>
          </p:cNvPr>
          <p:cNvSpPr txBox="1"/>
          <p:nvPr/>
        </p:nvSpPr>
        <p:spPr>
          <a:xfrm>
            <a:off x="2196014" y="5793341"/>
            <a:ext cx="2542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ホワイトボードの活用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7CA45E4-87BE-2E80-0426-88CAFF26CB1C}"/>
              </a:ext>
            </a:extLst>
          </p:cNvPr>
          <p:cNvSpPr txBox="1"/>
          <p:nvPr/>
        </p:nvSpPr>
        <p:spPr>
          <a:xfrm>
            <a:off x="81760" y="3682200"/>
            <a:ext cx="888770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進め方</a:t>
            </a:r>
            <a:r>
              <a:rPr kumimoji="1"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</a:t>
            </a:r>
            <a:r>
              <a:rPr kumimoji="1"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PT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ごとに、「課題の抽出」、「平常時からの対策（越境）」について検討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・各</a:t>
            </a:r>
            <a:r>
              <a:rPr kumimoji="1"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PT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の副責任者から、チームで検討した課題と対策を発表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D7845168-295B-378B-8B18-F07C59B76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D-2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35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30AB0EF6-1C3F-ECF5-3905-FA23FA87274C}"/>
              </a:ext>
            </a:extLst>
          </p:cNvPr>
          <p:cNvSpPr txBox="1"/>
          <p:nvPr/>
        </p:nvSpPr>
        <p:spPr>
          <a:xfrm>
            <a:off x="357051" y="5573486"/>
            <a:ext cx="8569235" cy="114799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71F3D43-7350-F8A7-7CA8-D8D73E41CB9E}"/>
              </a:ext>
            </a:extLst>
          </p:cNvPr>
          <p:cNvSpPr txBox="1"/>
          <p:nvPr/>
        </p:nvSpPr>
        <p:spPr>
          <a:xfrm>
            <a:off x="357051" y="2403566"/>
            <a:ext cx="8569235" cy="299574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6E1F9314-AA85-4D9E-BF61-BDD4CE092A50}"/>
              </a:ext>
            </a:extLst>
          </p:cNvPr>
          <p:cNvSpPr txBox="1"/>
          <p:nvPr/>
        </p:nvSpPr>
        <p:spPr>
          <a:xfrm>
            <a:off x="357051" y="879566"/>
            <a:ext cx="8569235" cy="13324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9294C989-A65F-98FA-AA5A-40C097C75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5002"/>
            <a:ext cx="7886700" cy="754564"/>
          </a:xfrm>
        </p:spPr>
        <p:txBody>
          <a:bodyPr>
            <a:normAutofit/>
          </a:bodyPr>
          <a:lstStyle/>
          <a:p>
            <a:pPr algn="ctr"/>
            <a:r>
              <a:rPr lang="ja-JP" altLang="en-US" sz="40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ワークショップの概要</a:t>
            </a:r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8312E38C-FB33-9348-2A27-6060CA342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0995-D0C4-4F5A-B52E-24306A835AD9}" type="slidenum">
              <a:rPr kumimoji="1" lang="ja-JP" altLang="en-US" smtClean="0"/>
              <a:t>4</a:t>
            </a:fld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9806929-2429-E880-3036-AF51CCC113F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87383" y="1036585"/>
            <a:ext cx="8569234" cy="6177016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境界の確認ワーク</a:t>
            </a:r>
            <a:endParaRPr kumimoji="1" lang="en-US" altLang="ja-JP" sz="3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5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4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所管する事案の選択とフィードバック</a:t>
            </a:r>
            <a:endParaRPr kumimoji="1" lang="en-US" altLang="ja-JP" sz="2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kumimoji="1" lang="en-US" altLang="ja-JP" sz="6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 algn="ctr">
              <a:buNone/>
            </a:pPr>
            <a:r>
              <a: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越境の体験ワーク</a:t>
            </a:r>
            <a:endParaRPr kumimoji="1" lang="en-US" altLang="ja-JP" sz="3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5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kumimoji="1" lang="ja-JP" altLang="en-US" sz="4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第</a:t>
            </a:r>
            <a:r>
              <a:rPr kumimoji="1" lang="en-US" altLang="ja-JP" sz="4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Y</a:t>
            </a:r>
            <a:r>
              <a:rPr kumimoji="1" lang="ja-JP" altLang="en-US" sz="4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回災害対策本部会議</a:t>
            </a:r>
            <a:endParaRPr kumimoji="1"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kumimoji="1" lang="en-US" altLang="ja-JP" sz="2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5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３</a:t>
            </a:r>
            <a:r>
              <a:rPr lang="ja-JP" altLang="en-US" sz="4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kumimoji="1" lang="ja-JP" altLang="en-US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プロジェクトチーム（</a:t>
            </a:r>
            <a:r>
              <a:rPr kumimoji="1" lang="en-US" altLang="ja-JP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PT</a:t>
            </a:r>
            <a:r>
              <a:rPr kumimoji="1" lang="ja-JP" altLang="en-US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）での対策等の検討</a:t>
            </a:r>
            <a:endParaRPr kumimoji="1" lang="en-US" altLang="ja-JP" sz="4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kumimoji="1" lang="ja-JP" altLang="en-US" sz="2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5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４　</a:t>
            </a:r>
            <a:r>
              <a:rPr kumimoji="1" lang="ja-JP" altLang="en-US" sz="4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第</a:t>
            </a:r>
            <a:r>
              <a:rPr kumimoji="1" lang="en-US" altLang="ja-JP" sz="4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Z</a:t>
            </a:r>
            <a:r>
              <a:rPr kumimoji="1" lang="ja-JP" altLang="en-US" sz="4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回災害対策本部会議</a:t>
            </a:r>
            <a:endParaRPr kumimoji="1"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kumimoji="1" lang="en-US" altLang="ja-JP" sz="2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kumimoji="1" lang="en-US" altLang="ja-JP" sz="2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 algn="ctr">
              <a:buNone/>
            </a:pPr>
            <a:r>
              <a: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ふりかえりワーク</a:t>
            </a:r>
            <a:endParaRPr kumimoji="1" lang="en-US" altLang="ja-JP" sz="3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5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５　</a:t>
            </a:r>
            <a:r>
              <a:rPr kumimoji="1" lang="ja-JP" altLang="en-US" sz="4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全体ふりかえりと今後の対策の検討</a:t>
            </a:r>
            <a:endParaRPr kumimoji="1" lang="en-US" altLang="ja-JP" sz="51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7120EE1-492C-C7E2-A8F4-C0A8E12C7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D-2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66083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E3527CC-84E4-9611-B72B-C100059896AD}"/>
              </a:ext>
            </a:extLst>
          </p:cNvPr>
          <p:cNvSpPr txBox="1"/>
          <p:nvPr/>
        </p:nvSpPr>
        <p:spPr>
          <a:xfrm>
            <a:off x="137476" y="2935426"/>
            <a:ext cx="8743406" cy="14107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0266C63-328D-4AC2-0097-D4A8D13BE7DB}"/>
              </a:ext>
            </a:extLst>
          </p:cNvPr>
          <p:cNvSpPr txBox="1"/>
          <p:nvPr/>
        </p:nvSpPr>
        <p:spPr>
          <a:xfrm>
            <a:off x="137476" y="1060061"/>
            <a:ext cx="8743406" cy="17678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6721C30F-E4FB-4782-2435-4B84862BE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47140"/>
            <a:ext cx="7886700" cy="819240"/>
          </a:xfrm>
        </p:spPr>
        <p:txBody>
          <a:bodyPr/>
          <a:lstStyle/>
          <a:p>
            <a:pPr algn="ctr"/>
            <a:r>
              <a:rPr lang="ja-JP" altLang="en-US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プロジェクトチーム</a:t>
            </a:r>
            <a:r>
              <a:rPr lang="en-US" altLang="ja-JP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(PT)</a:t>
            </a:r>
            <a:endParaRPr lang="ja-JP" altLang="en-US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4549D5-7497-9DB9-2886-6D0B4704A7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476" y="1210273"/>
            <a:ext cx="9192860" cy="540058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kumimoji="1"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PT</a:t>
            </a:r>
            <a:r>
              <a:rPr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設置を想定する意義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部署を超えた対応の</a:t>
            </a:r>
            <a:r>
              <a:rPr kumimoji="1" lang="ja-JP" altLang="en-US" sz="2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イメージ</a:t>
            </a:r>
            <a:r>
              <a:rPr kumimoji="1" lang="ja-JP" altLang="en-US" sz="2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を持つ</a:t>
            </a:r>
            <a:endParaRPr kumimoji="1" lang="en-US" altLang="ja-JP" sz="2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連携した方が</a:t>
            </a:r>
            <a:r>
              <a:rPr kumimoji="1" lang="ja-JP" altLang="en-US" sz="2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効果的</a:t>
            </a:r>
            <a:r>
              <a:rPr kumimoji="1" lang="ja-JP" altLang="en-US" sz="2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な場合があることを理解する</a:t>
            </a:r>
            <a:endParaRPr lang="en-US" altLang="ja-JP" sz="1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kumimoji="1" lang="en-US" altLang="ja-JP" sz="3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kumimoji="1"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kumimoji="1"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PT</a:t>
            </a:r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設置のメリット</a:t>
            </a:r>
            <a:r>
              <a:rPr kumimoji="1"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ja-JP" altLang="en-US" sz="2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重点的に取り組む目的ごとに</a:t>
            </a:r>
            <a:r>
              <a:rPr kumimoji="1" lang="ja-JP" altLang="en-US" sz="2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柔軟</a:t>
            </a:r>
            <a:r>
              <a:rPr kumimoji="1" lang="ja-JP" altLang="en-US" sz="2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に設置・廃止が可能</a:t>
            </a:r>
            <a:endParaRPr kumimoji="1" lang="en-US" altLang="ja-JP" sz="2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ja-JP" altLang="en-US" sz="2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固定的な組織（部署）では</a:t>
            </a:r>
            <a:r>
              <a:rPr kumimoji="1" lang="ja-JP" altLang="en-US" sz="2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対応できない事象</a:t>
            </a:r>
            <a:r>
              <a:rPr kumimoji="1" lang="ja-JP" altLang="en-US" sz="2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に対応</a:t>
            </a:r>
            <a:r>
              <a:rPr lang="ja-JP" altLang="en-US" sz="2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可能</a:t>
            </a:r>
            <a:endParaRPr kumimoji="1" lang="ja-JP" altLang="en-US" sz="2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例）熊本地震時、益城町は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PT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を設置して災害対応を実施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　</a:t>
            </a:r>
            <a:r>
              <a:rPr lang="en-US" altLang="ja-JP" sz="17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a)</a:t>
            </a:r>
            <a:r>
              <a:rPr lang="ja-JP" altLang="en-US" sz="17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避難所対策：避難所の環境改善（衛生面・医療面）、避難所の集約</a:t>
            </a:r>
            <a:endParaRPr lang="en-US" altLang="ja-JP" sz="17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19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　</a:t>
            </a:r>
            <a:r>
              <a:rPr lang="en-US" altLang="ja-JP" sz="17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b)</a:t>
            </a:r>
            <a:r>
              <a:rPr lang="ja-JP" altLang="en-US" sz="17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住まい支援：仮設住宅のニーズ把握、場所選定</a:t>
            </a:r>
            <a:endParaRPr lang="en-US" altLang="ja-JP" sz="1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17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 　   </a:t>
            </a:r>
            <a:r>
              <a:rPr lang="en-US" altLang="ja-JP" sz="17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c)</a:t>
            </a:r>
            <a:r>
              <a:rPr lang="ja-JP" altLang="en-US" sz="17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被害認定・罹災証明</a:t>
            </a:r>
            <a:r>
              <a:rPr lang="ja-JP" altLang="en-US" sz="19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：</a:t>
            </a:r>
            <a:r>
              <a:rPr lang="ja-JP" altLang="en-US" sz="17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家屋被害認定調査の実施、罹災証明書発行の体制整備・計画</a:t>
            </a:r>
            <a:endParaRPr lang="en-US" altLang="ja-JP" sz="17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19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　</a:t>
            </a:r>
            <a:r>
              <a:rPr lang="en-US" altLang="ja-JP" sz="17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d)</a:t>
            </a:r>
            <a:r>
              <a:rPr lang="ja-JP" altLang="en-US" sz="17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役場再建　</a:t>
            </a:r>
            <a:r>
              <a:rPr lang="ja-JP" altLang="en-US" sz="19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：</a:t>
            </a:r>
            <a:r>
              <a:rPr lang="ja-JP" altLang="en-US" sz="17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執務環境の確保</a:t>
            </a:r>
            <a:endParaRPr lang="en-US" altLang="ja-JP" sz="1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kumimoji="1"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FC2B815-2BB6-8CD3-72A6-832CE558A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0995-D0C4-4F5A-B52E-24306A835AD9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7" name="フッター プレースホルダー 6">
            <a:extLst>
              <a:ext uri="{FF2B5EF4-FFF2-40B4-BE49-F238E27FC236}">
                <a16:creationId xmlns:a16="http://schemas.microsoft.com/office/drawing/2014/main" id="{11013F20-6391-5A4E-0E81-D3D3F031D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D-2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0252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14">
            <a:extLst>
              <a:ext uri="{FF2B5EF4-FFF2-40B4-BE49-F238E27FC236}">
                <a16:creationId xmlns:a16="http://schemas.microsoft.com/office/drawing/2014/main" id="{0A7CAAB4-E506-D221-E8B5-0C91D3A841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780" y="1445623"/>
            <a:ext cx="5443302" cy="4629238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eaLnBrk="1" hangingPunct="1">
              <a:lnSpc>
                <a:spcPct val="120000"/>
              </a:lnSpc>
              <a:defRPr/>
            </a:pP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● 災害発生日時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令和</a:t>
            </a:r>
            <a:r>
              <a:rPr lang="en-US" altLang="ja-JP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X</a:t>
            </a: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年</a:t>
            </a: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〇</a:t>
            </a: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月</a:t>
            </a: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〇</a:t>
            </a: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日（</a:t>
            </a: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〇</a:t>
            </a: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）</a:t>
            </a: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〇</a:t>
            </a: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時</a:t>
            </a: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〇</a:t>
            </a: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分</a:t>
            </a:r>
            <a:endParaRPr lang="en-US" altLang="ja-JP" sz="24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● 災害名</a:t>
            </a:r>
            <a:endParaRPr lang="en-US" altLang="ja-JP" sz="24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令和</a:t>
            </a:r>
            <a:r>
              <a:rPr lang="en-US" altLang="ja-JP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X</a:t>
            </a: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年</a:t>
            </a: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〇〇</a:t>
            </a: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災害</a:t>
            </a:r>
            <a:endParaRPr lang="en-US" altLang="ja-JP" sz="24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● 災害規模</a:t>
            </a:r>
            <a:endParaRPr lang="en-US" altLang="ja-JP" sz="24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en-US" altLang="ja-JP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24</a:t>
            </a: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時雨量　</a:t>
            </a: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〇〇</a:t>
            </a: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ｍｍ</a:t>
            </a:r>
            <a:endParaRPr lang="en-US" altLang="ja-JP" sz="24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河川氾濫・浸水被害が多数発生</a:t>
            </a:r>
            <a:endParaRPr lang="en-US" altLang="ja-JP" sz="24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● 現在時間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令和</a:t>
            </a:r>
            <a:r>
              <a:rPr lang="en-US" altLang="ja-JP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X</a:t>
            </a: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年</a:t>
            </a: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〇</a:t>
            </a: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月</a:t>
            </a: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〇</a:t>
            </a: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日（</a:t>
            </a: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〇</a:t>
            </a: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）</a:t>
            </a: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〇</a:t>
            </a: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時</a:t>
            </a: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〇</a:t>
            </a: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分</a:t>
            </a:r>
            <a:endParaRPr lang="en-US" altLang="ja-JP" sz="24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</a:t>
            </a:r>
            <a:r>
              <a:rPr lang="en-US" altLang="ja-JP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※</a:t>
            </a: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災害発生から</a:t>
            </a:r>
            <a:r>
              <a:rPr lang="en-US" altLang="ja-JP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4</a:t>
            </a: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日目の想定</a:t>
            </a:r>
            <a:endParaRPr lang="en-US" altLang="ja-JP" sz="24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浸水した水の排水は完了</a:t>
            </a:r>
            <a:endParaRPr lang="en-US" altLang="ja-JP" sz="24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8E510C8-17AF-1D98-9BFC-50EA2F0205AE}"/>
              </a:ext>
            </a:extLst>
          </p:cNvPr>
          <p:cNvSpPr txBox="1"/>
          <p:nvPr/>
        </p:nvSpPr>
        <p:spPr>
          <a:xfrm>
            <a:off x="2659925" y="6297419"/>
            <a:ext cx="4271557" cy="30777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400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ワークショップのために設定した仮想の</a:t>
            </a:r>
            <a:r>
              <a:rPr lang="ja-JP" altLang="en-US" sz="1400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災害</a:t>
            </a:r>
            <a:r>
              <a:rPr kumimoji="1" lang="ja-JP" altLang="en-US" sz="1400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です。</a:t>
            </a:r>
          </a:p>
        </p:txBody>
      </p:sp>
      <p:sp>
        <p:nvSpPr>
          <p:cNvPr id="9" name="タイトル 8">
            <a:extLst>
              <a:ext uri="{FF2B5EF4-FFF2-40B4-BE49-F238E27FC236}">
                <a16:creationId xmlns:a16="http://schemas.microsoft.com/office/drawing/2014/main" id="{768D1638-0425-5C12-F1A7-3D2BFB4E3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06534"/>
            <a:ext cx="7886700" cy="1016531"/>
          </a:xfrm>
        </p:spPr>
        <p:txBody>
          <a:bodyPr>
            <a:normAutofit/>
          </a:bodyPr>
          <a:lstStyle/>
          <a:p>
            <a:pPr algn="ctr"/>
            <a:r>
              <a:rPr lang="ja-JP" altLang="en-US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災害の設定（水害編）</a:t>
            </a:r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88DC388F-9BCF-E32E-E222-7993C5F47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0995-D0C4-4F5A-B52E-24306A835AD9}" type="slidenum">
              <a:rPr kumimoji="1" lang="ja-JP" altLang="en-US" smtClean="0"/>
              <a:t>6</a:t>
            </a:fld>
            <a:endParaRPr kumimoji="1"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4836FF2-651B-0FC9-CC1B-5B633061A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0887" y="2224344"/>
            <a:ext cx="2699308" cy="3599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0A81395D-D61D-406D-9EAB-7C2DB5C83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D-2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385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14">
            <a:extLst>
              <a:ext uri="{FF2B5EF4-FFF2-40B4-BE49-F238E27FC236}">
                <a16:creationId xmlns:a16="http://schemas.microsoft.com/office/drawing/2014/main" id="{0A7CAAB4-E506-D221-E8B5-0C91D3A841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840" y="1389782"/>
            <a:ext cx="5443302" cy="4629238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eaLnBrk="1" hangingPunct="1">
              <a:lnSpc>
                <a:spcPct val="120000"/>
              </a:lnSpc>
              <a:defRPr/>
            </a:pP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● 災害発生日時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令和</a:t>
            </a:r>
            <a:r>
              <a:rPr lang="en-US" altLang="ja-JP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X</a:t>
            </a: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年</a:t>
            </a: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〇</a:t>
            </a: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月</a:t>
            </a: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〇</a:t>
            </a: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日（</a:t>
            </a: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〇</a:t>
            </a: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）</a:t>
            </a: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〇</a:t>
            </a: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時</a:t>
            </a: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〇</a:t>
            </a: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分</a:t>
            </a:r>
            <a:endParaRPr lang="en-US" altLang="ja-JP" sz="24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● 災害名</a:t>
            </a:r>
            <a:endParaRPr lang="en-US" altLang="ja-JP" sz="24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令和</a:t>
            </a:r>
            <a:r>
              <a:rPr lang="en-US" altLang="ja-JP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X</a:t>
            </a: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年</a:t>
            </a: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〇〇</a:t>
            </a: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災害</a:t>
            </a:r>
            <a:endParaRPr lang="en-US" altLang="ja-JP" sz="24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● 災害規模</a:t>
            </a:r>
            <a:endParaRPr lang="en-US" altLang="ja-JP" sz="24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 マグニチュード</a:t>
            </a:r>
            <a:r>
              <a:rPr lang="en-US" altLang="ja-JP" sz="2400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7.3</a:t>
            </a:r>
            <a:endParaRPr lang="en-US" altLang="ja-JP" sz="24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 震度</a:t>
            </a: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７</a:t>
            </a:r>
            <a:endParaRPr lang="en-US" altLang="ja-JP" sz="2400" b="1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FFFF00"/>
              </a:highligh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● 現在時間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令和</a:t>
            </a:r>
            <a:r>
              <a:rPr lang="en-US" altLang="ja-JP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X</a:t>
            </a: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年</a:t>
            </a: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〇</a:t>
            </a: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月</a:t>
            </a: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〇</a:t>
            </a: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日（</a:t>
            </a: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〇</a:t>
            </a: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）</a:t>
            </a: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〇</a:t>
            </a: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時</a:t>
            </a: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〇</a:t>
            </a: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分</a:t>
            </a:r>
            <a:endParaRPr lang="en-US" altLang="ja-JP" sz="24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</a:t>
            </a:r>
            <a:r>
              <a:rPr lang="en-US" altLang="ja-JP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※</a:t>
            </a:r>
            <a:r>
              <a:rPr lang="ja-JP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災害発生から</a:t>
            </a:r>
            <a:r>
              <a:rPr lang="en-US" altLang="ja-JP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4</a:t>
            </a:r>
            <a:r>
              <a:rPr lang="ja-JP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日目の想定</a:t>
            </a:r>
            <a:endParaRPr lang="en-US" altLang="ja-JP" sz="20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ja-JP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今後</a:t>
            </a:r>
            <a:r>
              <a:rPr lang="en-US" altLang="ja-JP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</a:t>
            </a:r>
            <a:r>
              <a:rPr lang="ja-JP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か月程度は震度</a:t>
            </a:r>
            <a:r>
              <a:rPr lang="en-US" altLang="ja-JP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6</a:t>
            </a:r>
            <a:r>
              <a:rPr lang="ja-JP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強前後</a:t>
            </a:r>
            <a:endParaRPr lang="en-US" altLang="ja-JP" sz="20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ja-JP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の余震発生の恐れがあり、厳重　</a:t>
            </a:r>
            <a:endParaRPr lang="en-US" altLang="ja-JP" sz="20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ja-JP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な警戒が必要</a:t>
            </a:r>
            <a:endParaRPr lang="en-US" altLang="ja-JP" sz="20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8E510C8-17AF-1D98-9BFC-50EA2F0205AE}"/>
              </a:ext>
            </a:extLst>
          </p:cNvPr>
          <p:cNvSpPr txBox="1"/>
          <p:nvPr/>
        </p:nvSpPr>
        <p:spPr>
          <a:xfrm>
            <a:off x="3411987" y="6379926"/>
            <a:ext cx="4271557" cy="30777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400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ワークショップのために設定した仮想の</a:t>
            </a:r>
            <a:r>
              <a:rPr lang="ja-JP" altLang="en-US" sz="1400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災害</a:t>
            </a:r>
            <a:r>
              <a:rPr kumimoji="1" lang="ja-JP" altLang="en-US" sz="1400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です。</a:t>
            </a:r>
          </a:p>
        </p:txBody>
      </p:sp>
      <p:sp>
        <p:nvSpPr>
          <p:cNvPr id="9" name="タイトル 8">
            <a:extLst>
              <a:ext uri="{FF2B5EF4-FFF2-40B4-BE49-F238E27FC236}">
                <a16:creationId xmlns:a16="http://schemas.microsoft.com/office/drawing/2014/main" id="{768D1638-0425-5C12-F1A7-3D2BFB4E3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1553"/>
            <a:ext cx="7886700" cy="1016531"/>
          </a:xfrm>
        </p:spPr>
        <p:txBody>
          <a:bodyPr>
            <a:normAutofit/>
          </a:bodyPr>
          <a:lstStyle/>
          <a:p>
            <a:pPr algn="ctr"/>
            <a:r>
              <a:rPr lang="ja-JP" altLang="en-US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災害の設定（地震編）</a:t>
            </a:r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88DC388F-9BCF-E32E-E222-7993C5F47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0995-D0C4-4F5A-B52E-24306A835AD9}" type="slidenum">
              <a:rPr kumimoji="1" lang="ja-JP" altLang="en-US" smtClean="0"/>
              <a:t>7</a:t>
            </a:fld>
            <a:endParaRPr kumimoji="1" lang="ja-JP" altLang="en-US" dirty="0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FD0473A2-A004-31D2-2C62-A5AAC4319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2734" y="2220475"/>
            <a:ext cx="3407074" cy="2620826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EB3432A-E05A-1BE2-6436-3A5CF3B29143}"/>
              </a:ext>
            </a:extLst>
          </p:cNvPr>
          <p:cNvSpPr/>
          <p:nvPr/>
        </p:nvSpPr>
        <p:spPr>
          <a:xfrm>
            <a:off x="7553054" y="1389782"/>
            <a:ext cx="1301083" cy="635461"/>
          </a:xfrm>
          <a:prstGeom prst="rect">
            <a:avLst/>
          </a:prstGeom>
          <a:noFill/>
          <a:ln w="19050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1F1803C-AAB0-68A4-DA02-8097E5B52572}"/>
              </a:ext>
            </a:extLst>
          </p:cNvPr>
          <p:cNvSpPr txBox="1"/>
          <p:nvPr/>
        </p:nvSpPr>
        <p:spPr>
          <a:xfrm>
            <a:off x="7553054" y="1425832"/>
            <a:ext cx="656618" cy="318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/>
              <a:t>凡例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F5E2FAD-7846-1AEE-D424-851E86620BBD}"/>
              </a:ext>
            </a:extLst>
          </p:cNvPr>
          <p:cNvSpPr txBox="1"/>
          <p:nvPr/>
        </p:nvSpPr>
        <p:spPr>
          <a:xfrm>
            <a:off x="7634502" y="1665068"/>
            <a:ext cx="35101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b="1" dirty="0">
                <a:ln w="22225">
                  <a:noFill/>
                  <a:prstDash val="solid"/>
                </a:ln>
                <a:solidFill>
                  <a:srgbClr val="0000FF"/>
                </a:solidFill>
                <a:latin typeface="+mj-ea"/>
                <a:ea typeface="+mj-ea"/>
                <a:cs typeface="メイリオ" panose="020B0604030504040204" pitchFamily="50" charset="-128"/>
              </a:rPr>
              <a:t>★</a:t>
            </a:r>
            <a:endParaRPr lang="en-US" altLang="ja-JP" sz="2000" b="1" dirty="0">
              <a:ln w="22225">
                <a:noFill/>
                <a:prstDash val="solid"/>
              </a:ln>
              <a:solidFill>
                <a:srgbClr val="0000FF"/>
              </a:solidFill>
              <a:latin typeface="+mj-ea"/>
              <a:ea typeface="+mj-ea"/>
              <a:cs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903D33C-F59A-4DB8-DA81-155B63C86315}"/>
              </a:ext>
            </a:extLst>
          </p:cNvPr>
          <p:cNvSpPr txBox="1"/>
          <p:nvPr/>
        </p:nvSpPr>
        <p:spPr>
          <a:xfrm>
            <a:off x="8061915" y="1663998"/>
            <a:ext cx="742970" cy="318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/>
              <a:t>震源地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2B9732F-EA6C-8EEE-1E36-D830F7A7C833}"/>
              </a:ext>
            </a:extLst>
          </p:cNvPr>
          <p:cNvSpPr txBox="1"/>
          <p:nvPr/>
        </p:nvSpPr>
        <p:spPr>
          <a:xfrm>
            <a:off x="6478729" y="3130778"/>
            <a:ext cx="35101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b="1" dirty="0">
                <a:ln w="22225">
                  <a:noFill/>
                  <a:prstDash val="solid"/>
                </a:ln>
                <a:solidFill>
                  <a:srgbClr val="0000FF"/>
                </a:solidFill>
                <a:latin typeface="+mj-ea"/>
                <a:ea typeface="+mj-ea"/>
                <a:cs typeface="メイリオ" panose="020B0604030504040204" pitchFamily="50" charset="-128"/>
              </a:rPr>
              <a:t>★</a:t>
            </a:r>
            <a:endParaRPr lang="en-US" altLang="ja-JP" sz="2000" b="1" dirty="0">
              <a:ln w="22225">
                <a:noFill/>
                <a:prstDash val="solid"/>
              </a:ln>
              <a:solidFill>
                <a:srgbClr val="0000FF"/>
              </a:solidFill>
              <a:latin typeface="+mj-ea"/>
              <a:ea typeface="+mj-ea"/>
              <a:cs typeface="メイリオ" panose="020B0604030504040204" pitchFamily="50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DF79ADA5-7482-FE45-EFB0-221A8E7E67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2734" y="5045937"/>
            <a:ext cx="3525919" cy="280825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4338D6E0-F223-8870-A8F3-C17883068798}"/>
              </a:ext>
            </a:extLst>
          </p:cNvPr>
          <p:cNvSpPr/>
          <p:nvPr/>
        </p:nvSpPr>
        <p:spPr>
          <a:xfrm>
            <a:off x="5547765" y="5525122"/>
            <a:ext cx="3486029" cy="4086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000" dirty="0">
                <a:solidFill>
                  <a:schemeClr val="tx1"/>
                </a:solidFill>
              </a:rPr>
              <a:t>防災科学技術研究所：</a:t>
            </a:r>
            <a:endParaRPr lang="en-US" altLang="ja-JP" sz="1000" dirty="0">
              <a:solidFill>
                <a:schemeClr val="tx1"/>
              </a:solidFill>
            </a:endParaRPr>
          </a:p>
          <a:p>
            <a:r>
              <a:rPr lang="ja-JP" altLang="en-US" sz="1000" dirty="0">
                <a:solidFill>
                  <a:schemeClr val="tx1"/>
                </a:solidFill>
              </a:rPr>
              <a:t>地震ハザードステーション（</a:t>
            </a:r>
            <a:r>
              <a:rPr lang="en-US" altLang="ja-JP" sz="1000" dirty="0">
                <a:solidFill>
                  <a:schemeClr val="tx1"/>
                </a:solidFill>
              </a:rPr>
              <a:t>J-SHIS MAP</a:t>
            </a:r>
            <a:r>
              <a:rPr lang="ja-JP" altLang="en-US" sz="1000" dirty="0">
                <a:solidFill>
                  <a:schemeClr val="tx1"/>
                </a:solidFill>
              </a:rPr>
              <a:t>）より作成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7" name="フッター プレースホルダー 6">
            <a:extLst>
              <a:ext uri="{FF2B5EF4-FFF2-40B4-BE49-F238E27FC236}">
                <a16:creationId xmlns:a16="http://schemas.microsoft.com/office/drawing/2014/main" id="{B1E3F0F7-A6F7-1918-71E0-AA10ACCCA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D-2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1279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C70E84A-EE70-026A-C440-7A831EAD4057}"/>
              </a:ext>
            </a:extLst>
          </p:cNvPr>
          <p:cNvSpPr txBox="1"/>
          <p:nvPr/>
        </p:nvSpPr>
        <p:spPr>
          <a:xfrm>
            <a:off x="252549" y="1759131"/>
            <a:ext cx="8708571" cy="15240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20F57B35-06B0-7730-D29E-B41984053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98530"/>
            <a:ext cx="7886700" cy="1047093"/>
          </a:xfrm>
        </p:spPr>
        <p:txBody>
          <a:bodyPr/>
          <a:lstStyle/>
          <a:p>
            <a:pPr algn="ctr"/>
            <a:r>
              <a:rPr lang="ja-JP" altLang="en-US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発災から</a:t>
            </a:r>
            <a:r>
              <a:rPr lang="en-US" altLang="ja-JP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4</a:t>
            </a:r>
            <a:r>
              <a:rPr lang="ja-JP" altLang="en-US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日目</a:t>
            </a:r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88DC388F-9BCF-E32E-E222-7993C5F47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0995-D0C4-4F5A-B52E-24306A835AD9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567515FB-7E94-EFDA-3D56-488866C90EE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18809" y="1958688"/>
            <a:ext cx="8545848" cy="1338897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l"/>
              <a:defRPr/>
            </a:pPr>
            <a:r>
              <a:rPr lang="ja-JP" altLang="en-US" sz="3200" spc="-15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被災地から情報が集まり、</a:t>
            </a:r>
            <a:r>
              <a:rPr lang="ja-JP" altLang="en-US" sz="3200" b="1" spc="-15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状況把握</a:t>
            </a:r>
            <a:r>
              <a:rPr lang="ja-JP" altLang="en-US" sz="3200" spc="-15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ができる時期</a:t>
            </a:r>
            <a:endParaRPr lang="en-US" altLang="ja-JP" sz="3200" spc="-15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buFont typeface="Wingdings" panose="05000000000000000000" pitchFamily="2" charset="2"/>
              <a:buChar char="l"/>
              <a:defRPr/>
            </a:pPr>
            <a:r>
              <a:rPr lang="ja-JP" altLang="en-US" sz="3200" spc="-15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人命救助から</a:t>
            </a:r>
            <a:r>
              <a:rPr lang="ja-JP" altLang="en-US" sz="3200" b="1" spc="-15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生活支援</a:t>
            </a:r>
            <a:r>
              <a:rPr lang="ja-JP" altLang="en-US" sz="3200" spc="-15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に重点が移りつつある時期</a:t>
            </a:r>
            <a:endParaRPr lang="en-US" altLang="ja-JP" sz="3200" spc="-15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76A7C92A-3125-78DC-3124-D8F53C734A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271" y="3942116"/>
            <a:ext cx="2444948" cy="1833711"/>
          </a:xfrm>
          <a:prstGeom prst="rect">
            <a:avLst/>
          </a:prstGeom>
          <a:ln>
            <a:solidFill>
              <a:srgbClr val="003300"/>
            </a:solidFill>
          </a:ln>
        </p:spPr>
      </p:pic>
      <p:graphicFrame>
        <p:nvGraphicFramePr>
          <p:cNvPr id="10" name="表 9">
            <a:extLst>
              <a:ext uri="{FF2B5EF4-FFF2-40B4-BE49-F238E27FC236}">
                <a16:creationId xmlns:a16="http://schemas.microsoft.com/office/drawing/2014/main" id="{10DA3D55-E09D-AB2B-7828-1D60AD0101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5493890"/>
              </p:ext>
            </p:extLst>
          </p:nvPr>
        </p:nvGraphicFramePr>
        <p:xfrm>
          <a:off x="415271" y="5911092"/>
          <a:ext cx="8352925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99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99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99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99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99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999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999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999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999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7298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390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</a:t>
                      </a:r>
                      <a:r>
                        <a:rPr kumimoji="1" lang="ja-JP" altLang="en-US" sz="16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日目</a:t>
                      </a:r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</a:t>
                      </a:r>
                      <a:r>
                        <a:rPr kumimoji="1" lang="ja-JP" altLang="en-US" sz="16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日目</a:t>
                      </a:r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</a:t>
                      </a:r>
                      <a:r>
                        <a:rPr kumimoji="1" lang="ja-JP" altLang="en-US" sz="16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日目</a:t>
                      </a:r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  <a:r>
                        <a:rPr kumimoji="1" lang="ja-JP" altLang="en-US" sz="16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日目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  <a:r>
                        <a:rPr kumimoji="1" lang="ja-JP" altLang="en-US" sz="16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日目</a:t>
                      </a:r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6</a:t>
                      </a:r>
                      <a:r>
                        <a:rPr kumimoji="1" lang="ja-JP" altLang="en-US" sz="16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日目</a:t>
                      </a:r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7</a:t>
                      </a:r>
                      <a:r>
                        <a:rPr kumimoji="1" lang="ja-JP" altLang="en-US" sz="16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日目</a:t>
                      </a:r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8</a:t>
                      </a:r>
                      <a:r>
                        <a:rPr kumimoji="1" lang="ja-JP" altLang="en-US" sz="16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日目</a:t>
                      </a:r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9</a:t>
                      </a:r>
                      <a:r>
                        <a:rPr kumimoji="1" lang="ja-JP" altLang="en-US" sz="16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日目</a:t>
                      </a:r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10</a:t>
                      </a:r>
                      <a:r>
                        <a:rPr kumimoji="1" lang="ja-JP" altLang="en-US" sz="16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日目</a:t>
                      </a:r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右矢印 7">
            <a:extLst>
              <a:ext uri="{FF2B5EF4-FFF2-40B4-BE49-F238E27FC236}">
                <a16:creationId xmlns:a16="http://schemas.microsoft.com/office/drawing/2014/main" id="{DF6A7084-B397-9516-5974-5F1407141BEE}"/>
              </a:ext>
            </a:extLst>
          </p:cNvPr>
          <p:cNvSpPr/>
          <p:nvPr/>
        </p:nvSpPr>
        <p:spPr>
          <a:xfrm>
            <a:off x="2935551" y="3942116"/>
            <a:ext cx="5904656" cy="1833711"/>
          </a:xfrm>
          <a:prstGeom prst="rightArrow">
            <a:avLst>
              <a:gd name="adj1" fmla="val 100000"/>
              <a:gd name="adj2" fmla="val 3078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ja-JP" altLang="en-US" sz="24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一週間先までの課題を予測する</a:t>
            </a:r>
            <a:endParaRPr lang="en-US" altLang="ja-JP" sz="24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ja-JP" altLang="en-US" sz="24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先回りして対策を打つ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1CC997C-0AC7-15D9-E4C6-1E76E60EB0CE}"/>
              </a:ext>
            </a:extLst>
          </p:cNvPr>
          <p:cNvSpPr txBox="1"/>
          <p:nvPr/>
        </p:nvSpPr>
        <p:spPr>
          <a:xfrm>
            <a:off x="415271" y="6246372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dirty="0">
                <a:solidFill>
                  <a:srgbClr val="C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発災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3D000D8-B0F0-8F0F-5490-72A0747410C2}"/>
              </a:ext>
            </a:extLst>
          </p:cNvPr>
          <p:cNvSpPr txBox="1"/>
          <p:nvPr/>
        </p:nvSpPr>
        <p:spPr>
          <a:xfrm>
            <a:off x="2860219" y="6246372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dirty="0">
                <a:solidFill>
                  <a:srgbClr val="C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本日</a:t>
            </a:r>
            <a:endParaRPr kumimoji="1" lang="ja-JP" altLang="en-US" sz="2000" dirty="0">
              <a:solidFill>
                <a:srgbClr val="C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6FA5008-389A-142C-645C-DA854437A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D-2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7105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F4F93863-845E-530E-F738-CFEB144E2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254" y="1023088"/>
            <a:ext cx="8660253" cy="5515825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97930DA6-8BAD-8603-BB9D-49FC669D8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087" y="189696"/>
            <a:ext cx="8762931" cy="775723"/>
          </a:xfrm>
        </p:spPr>
        <p:txBody>
          <a:bodyPr>
            <a:normAutofit/>
          </a:bodyPr>
          <a:lstStyle/>
          <a:p>
            <a:pPr algn="ctr"/>
            <a:r>
              <a:rPr lang="ja-JP" altLang="en-US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被災状況図</a:t>
            </a:r>
            <a:r>
              <a:rPr lang="ja-JP" altLang="en-US" sz="40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（水害編）</a:t>
            </a:r>
            <a:endParaRPr lang="ja-JP" altLang="en-US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88DC388F-9BCF-E32E-E222-7993C5F47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0995-D0C4-4F5A-B52E-24306A835AD9}" type="slidenum">
              <a:rPr kumimoji="1" lang="ja-JP" altLang="en-US" smtClean="0"/>
              <a:t>9</a:t>
            </a:fld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7CAAED6-953B-65BC-5F1D-6D76708E38BF}"/>
              </a:ext>
            </a:extLst>
          </p:cNvPr>
          <p:cNvGrpSpPr/>
          <p:nvPr/>
        </p:nvGrpSpPr>
        <p:grpSpPr>
          <a:xfrm rot="3481681">
            <a:off x="4942643" y="3104775"/>
            <a:ext cx="424513" cy="1717577"/>
            <a:chOff x="6804248" y="1700808"/>
            <a:chExt cx="1152130" cy="1728193"/>
          </a:xfrm>
        </p:grpSpPr>
        <p:sp>
          <p:nvSpPr>
            <p:cNvPr id="9" name="楕円 8">
              <a:extLst>
                <a:ext uri="{FF2B5EF4-FFF2-40B4-BE49-F238E27FC236}">
                  <a16:creationId xmlns:a16="http://schemas.microsoft.com/office/drawing/2014/main" id="{39B0A2D0-356A-B8CD-F200-9F70AAEAB4D0}"/>
                </a:ext>
              </a:extLst>
            </p:cNvPr>
            <p:cNvSpPr/>
            <p:nvPr/>
          </p:nvSpPr>
          <p:spPr>
            <a:xfrm>
              <a:off x="6804248" y="1700808"/>
              <a:ext cx="1152128" cy="1728192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楕円 9">
              <a:extLst>
                <a:ext uri="{FF2B5EF4-FFF2-40B4-BE49-F238E27FC236}">
                  <a16:creationId xmlns:a16="http://schemas.microsoft.com/office/drawing/2014/main" id="{81F4E8EE-96A7-1EA6-6A61-AE49BD907438}"/>
                </a:ext>
              </a:extLst>
            </p:cNvPr>
            <p:cNvSpPr/>
            <p:nvPr/>
          </p:nvSpPr>
          <p:spPr>
            <a:xfrm>
              <a:off x="6804250" y="1700809"/>
              <a:ext cx="1152128" cy="1728192"/>
            </a:xfrm>
            <a:prstGeom prst="ellipse">
              <a:avLst/>
            </a:prstGeom>
            <a:noFill/>
            <a:ln w="38100">
              <a:solidFill>
                <a:srgbClr val="0000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11" name="吹き出し: 線 10">
            <a:extLst>
              <a:ext uri="{FF2B5EF4-FFF2-40B4-BE49-F238E27FC236}">
                <a16:creationId xmlns:a16="http://schemas.microsoft.com/office/drawing/2014/main" id="{261EF159-0F77-43B6-6EDD-D88D0B257B11}"/>
              </a:ext>
            </a:extLst>
          </p:cNvPr>
          <p:cNvSpPr/>
          <p:nvPr/>
        </p:nvSpPr>
        <p:spPr>
          <a:xfrm>
            <a:off x="7020272" y="2677448"/>
            <a:ext cx="1547243" cy="640412"/>
          </a:xfrm>
          <a:prstGeom prst="borderCallout1">
            <a:avLst>
              <a:gd name="adj1" fmla="val 98808"/>
              <a:gd name="adj2" fmla="val 807"/>
              <a:gd name="adj3" fmla="val 138671"/>
              <a:gd name="adj4" fmla="val -70600"/>
            </a:avLst>
          </a:prstGeom>
          <a:solidFill>
            <a:schemeClr val="bg1"/>
          </a:solidFill>
          <a:ln w="9525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メイリオ" panose="020B0604030504040204" pitchFamily="50" charset="-128"/>
                <a:ea typeface="メイリオ" panose="020B0604030504040204" pitchFamily="50" charset="-128"/>
              </a:rPr>
              <a:t>〇〇</a:t>
            </a:r>
            <a:r>
              <a:rPr kumimoji="1" lang="ja-JP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川堤防</a:t>
            </a:r>
            <a:endParaRPr kumimoji="1" lang="en-US" altLang="ja-JP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決壊</a:t>
            </a:r>
          </a:p>
        </p:txBody>
      </p:sp>
      <p:sp>
        <p:nvSpPr>
          <p:cNvPr id="12" name="吹き出し: 線 11">
            <a:extLst>
              <a:ext uri="{FF2B5EF4-FFF2-40B4-BE49-F238E27FC236}">
                <a16:creationId xmlns:a16="http://schemas.microsoft.com/office/drawing/2014/main" id="{EDC9D16F-31B6-9CCF-00A9-55EBBF6957ED}"/>
              </a:ext>
            </a:extLst>
          </p:cNvPr>
          <p:cNvSpPr/>
          <p:nvPr/>
        </p:nvSpPr>
        <p:spPr>
          <a:xfrm>
            <a:off x="308108" y="4474641"/>
            <a:ext cx="1584176" cy="699093"/>
          </a:xfrm>
          <a:prstGeom prst="borderCallout1">
            <a:avLst>
              <a:gd name="adj1" fmla="val 98957"/>
              <a:gd name="adj2" fmla="val 99310"/>
              <a:gd name="adj3" fmla="val 131028"/>
              <a:gd name="adj4" fmla="val 184298"/>
            </a:avLst>
          </a:prstGeom>
          <a:solidFill>
            <a:schemeClr val="bg1"/>
          </a:solidFill>
          <a:ln w="9525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メイリオ" panose="020B0604030504040204" pitchFamily="50" charset="-128"/>
                <a:ea typeface="メイリオ" panose="020B0604030504040204" pitchFamily="50" charset="-128"/>
              </a:rPr>
              <a:t>〇〇</a:t>
            </a:r>
            <a:r>
              <a:rPr kumimoji="1" lang="ja-JP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川</a:t>
            </a:r>
            <a:r>
              <a:rPr lang="ja-JP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堤防</a:t>
            </a:r>
            <a:endParaRPr lang="en-US" altLang="ja-JP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越水</a:t>
            </a: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6A6BBF61-DF50-9B75-E691-6560DB766102}"/>
              </a:ext>
            </a:extLst>
          </p:cNvPr>
          <p:cNvGrpSpPr/>
          <p:nvPr/>
        </p:nvGrpSpPr>
        <p:grpSpPr>
          <a:xfrm rot="3481681">
            <a:off x="3284973" y="5115765"/>
            <a:ext cx="697955" cy="761623"/>
            <a:chOff x="6804248" y="1700808"/>
            <a:chExt cx="1152130" cy="1728193"/>
          </a:xfrm>
        </p:grpSpPr>
        <p:sp>
          <p:nvSpPr>
            <p:cNvPr id="14" name="楕円 13">
              <a:extLst>
                <a:ext uri="{FF2B5EF4-FFF2-40B4-BE49-F238E27FC236}">
                  <a16:creationId xmlns:a16="http://schemas.microsoft.com/office/drawing/2014/main" id="{8C1167AC-3D7D-3D50-9FCE-32F7F2FE8630}"/>
                </a:ext>
              </a:extLst>
            </p:cNvPr>
            <p:cNvSpPr/>
            <p:nvPr/>
          </p:nvSpPr>
          <p:spPr>
            <a:xfrm>
              <a:off x="6804248" y="1700808"/>
              <a:ext cx="1152128" cy="1728192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楕円 14">
              <a:extLst>
                <a:ext uri="{FF2B5EF4-FFF2-40B4-BE49-F238E27FC236}">
                  <a16:creationId xmlns:a16="http://schemas.microsoft.com/office/drawing/2014/main" id="{A11F95DA-8448-B106-A416-5F1D54F495C0}"/>
                </a:ext>
              </a:extLst>
            </p:cNvPr>
            <p:cNvSpPr/>
            <p:nvPr/>
          </p:nvSpPr>
          <p:spPr>
            <a:xfrm>
              <a:off x="6804250" y="1700809"/>
              <a:ext cx="1152128" cy="1728192"/>
            </a:xfrm>
            <a:prstGeom prst="ellipse">
              <a:avLst/>
            </a:prstGeom>
            <a:noFill/>
            <a:ln w="38100">
              <a:solidFill>
                <a:srgbClr val="0000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A365B412-4E42-8210-62BE-ED8D9AEB3752}"/>
              </a:ext>
            </a:extLst>
          </p:cNvPr>
          <p:cNvGrpSpPr/>
          <p:nvPr/>
        </p:nvGrpSpPr>
        <p:grpSpPr>
          <a:xfrm rot="3481681">
            <a:off x="335357" y="1720829"/>
            <a:ext cx="502237" cy="505126"/>
            <a:chOff x="6804248" y="1700808"/>
            <a:chExt cx="1152130" cy="1728193"/>
          </a:xfrm>
        </p:grpSpPr>
        <p:sp>
          <p:nvSpPr>
            <p:cNvPr id="17" name="楕円 16">
              <a:extLst>
                <a:ext uri="{FF2B5EF4-FFF2-40B4-BE49-F238E27FC236}">
                  <a16:creationId xmlns:a16="http://schemas.microsoft.com/office/drawing/2014/main" id="{5371EAF6-FA79-2BC5-F895-445088ABDB05}"/>
                </a:ext>
              </a:extLst>
            </p:cNvPr>
            <p:cNvSpPr/>
            <p:nvPr/>
          </p:nvSpPr>
          <p:spPr>
            <a:xfrm>
              <a:off x="6804248" y="1700808"/>
              <a:ext cx="1152128" cy="1728192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楕円 17">
              <a:extLst>
                <a:ext uri="{FF2B5EF4-FFF2-40B4-BE49-F238E27FC236}">
                  <a16:creationId xmlns:a16="http://schemas.microsoft.com/office/drawing/2014/main" id="{CB133FDE-2579-3F80-7A81-DCBCD03A80C5}"/>
                </a:ext>
              </a:extLst>
            </p:cNvPr>
            <p:cNvSpPr/>
            <p:nvPr/>
          </p:nvSpPr>
          <p:spPr>
            <a:xfrm>
              <a:off x="6804250" y="1700809"/>
              <a:ext cx="1152128" cy="1728192"/>
            </a:xfrm>
            <a:prstGeom prst="ellipse">
              <a:avLst/>
            </a:prstGeom>
            <a:noFill/>
            <a:ln w="38100">
              <a:solidFill>
                <a:srgbClr val="0000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8A271E9-E635-DA8B-4A89-A8D0DAAEF559}"/>
              </a:ext>
            </a:extLst>
          </p:cNvPr>
          <p:cNvSpPr txBox="1"/>
          <p:nvPr/>
        </p:nvSpPr>
        <p:spPr>
          <a:xfrm>
            <a:off x="783331" y="1812788"/>
            <a:ext cx="120871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浸水箇所</a:t>
            </a:r>
          </a:p>
        </p:txBody>
      </p:sp>
      <p:sp>
        <p:nvSpPr>
          <p:cNvPr id="21" name="乗算記号 20">
            <a:extLst>
              <a:ext uri="{FF2B5EF4-FFF2-40B4-BE49-F238E27FC236}">
                <a16:creationId xmlns:a16="http://schemas.microsoft.com/office/drawing/2014/main" id="{88FA4397-597F-D53F-6828-5F1556690E04}"/>
              </a:ext>
            </a:extLst>
          </p:cNvPr>
          <p:cNvSpPr/>
          <p:nvPr/>
        </p:nvSpPr>
        <p:spPr>
          <a:xfrm>
            <a:off x="4313993" y="3213436"/>
            <a:ext cx="797120" cy="640412"/>
          </a:xfrm>
          <a:prstGeom prst="mathMultiply">
            <a:avLst>
              <a:gd name="adj1" fmla="val 10345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乗算記号 21">
            <a:extLst>
              <a:ext uri="{FF2B5EF4-FFF2-40B4-BE49-F238E27FC236}">
                <a16:creationId xmlns:a16="http://schemas.microsoft.com/office/drawing/2014/main" id="{927B031C-74E2-8473-DF37-66943A5ABE82}"/>
              </a:ext>
            </a:extLst>
          </p:cNvPr>
          <p:cNvSpPr/>
          <p:nvPr/>
        </p:nvSpPr>
        <p:spPr>
          <a:xfrm>
            <a:off x="136575" y="2329182"/>
            <a:ext cx="797120" cy="640412"/>
          </a:xfrm>
          <a:prstGeom prst="mathMultiply">
            <a:avLst>
              <a:gd name="adj1" fmla="val 10345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8E983B29-52C8-8496-3B3D-2EBF4F9DD332}"/>
              </a:ext>
            </a:extLst>
          </p:cNvPr>
          <p:cNvSpPr txBox="1"/>
          <p:nvPr/>
        </p:nvSpPr>
        <p:spPr>
          <a:xfrm>
            <a:off x="783331" y="2456733"/>
            <a:ext cx="120871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通行禁止</a:t>
            </a:r>
          </a:p>
        </p:txBody>
      </p:sp>
      <p:sp>
        <p:nvSpPr>
          <p:cNvPr id="24" name="吹き出し: 線 23">
            <a:extLst>
              <a:ext uri="{FF2B5EF4-FFF2-40B4-BE49-F238E27FC236}">
                <a16:creationId xmlns:a16="http://schemas.microsoft.com/office/drawing/2014/main" id="{B8E727A4-7B10-0705-285A-F312A9185F09}"/>
              </a:ext>
            </a:extLst>
          </p:cNvPr>
          <p:cNvSpPr/>
          <p:nvPr/>
        </p:nvSpPr>
        <p:spPr>
          <a:xfrm>
            <a:off x="139491" y="3035012"/>
            <a:ext cx="1852555" cy="1116512"/>
          </a:xfrm>
          <a:prstGeom prst="borderCallout1">
            <a:avLst>
              <a:gd name="adj1" fmla="val 51932"/>
              <a:gd name="adj2" fmla="val 99628"/>
              <a:gd name="adj3" fmla="val 44442"/>
              <a:gd name="adj4" fmla="val 239578"/>
            </a:avLst>
          </a:prstGeom>
          <a:solidFill>
            <a:schemeClr val="bg1"/>
          </a:solidFill>
          <a:ln w="9525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土砂崩れにより</a:t>
            </a:r>
            <a:endParaRPr lang="en-US" altLang="ja-JP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国道</a:t>
            </a:r>
            <a:r>
              <a:rPr lang="ja-JP" altLang="en-US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メイリオ" panose="020B0604030504040204" pitchFamily="50" charset="-128"/>
                <a:ea typeface="メイリオ" panose="020B0604030504040204" pitchFamily="50" charset="-128"/>
              </a:rPr>
              <a:t>〇</a:t>
            </a:r>
            <a:r>
              <a:rPr lang="ja-JP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号</a:t>
            </a:r>
            <a:endParaRPr lang="en-US" altLang="ja-JP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通行止め</a:t>
            </a:r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43422CF5-BA25-A9D1-236F-6DF96C8F3E9C}"/>
              </a:ext>
            </a:extLst>
          </p:cNvPr>
          <p:cNvSpPr/>
          <p:nvPr/>
        </p:nvSpPr>
        <p:spPr>
          <a:xfrm>
            <a:off x="4041058" y="3213436"/>
            <a:ext cx="153383" cy="16689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AC3B35D-68F9-8EE4-FB8C-37055F7442F0}"/>
              </a:ext>
            </a:extLst>
          </p:cNvPr>
          <p:cNvSpPr txBox="1"/>
          <p:nvPr/>
        </p:nvSpPr>
        <p:spPr>
          <a:xfrm>
            <a:off x="3795881" y="2807982"/>
            <a:ext cx="79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庁舎</a:t>
            </a: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0923CF5C-BF2B-22B1-A693-C8A64658B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D-2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58854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5301</TotalTime>
  <Words>2788</Words>
  <Application>Microsoft Office PowerPoint</Application>
  <PresentationFormat>画面に合わせる (4:3)</PresentationFormat>
  <Paragraphs>515</Paragraphs>
  <Slides>31</Slides>
  <Notes>12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31</vt:i4>
      </vt:variant>
    </vt:vector>
  </HeadingPairs>
  <TitlesOfParts>
    <vt:vector size="44" baseType="lpstr">
      <vt:lpstr>HGS創英角ｺﾞｼｯｸUB</vt:lpstr>
      <vt:lpstr>ＭＳ ゴシック</vt:lpstr>
      <vt:lpstr>メイリオ</vt:lpstr>
      <vt:lpstr>游ゴシック</vt:lpstr>
      <vt:lpstr>游ゴシック Light</vt:lpstr>
      <vt:lpstr>Arial</vt:lpstr>
      <vt:lpstr>Arial Black</vt:lpstr>
      <vt:lpstr>Calibri</vt:lpstr>
      <vt:lpstr>Calibri Light</vt:lpstr>
      <vt:lpstr>Century</vt:lpstr>
      <vt:lpstr>Wingdings</vt:lpstr>
      <vt:lpstr>Office テーマ</vt:lpstr>
      <vt:lpstr>Worksheet</vt:lpstr>
      <vt:lpstr>令和〇年度　（自治体名）　   部署間越境・連携ワークショップ  オリエンテーション</vt:lpstr>
      <vt:lpstr>ワークショップの目的</vt:lpstr>
      <vt:lpstr>越境とは</vt:lpstr>
      <vt:lpstr>ワークショップの概要</vt:lpstr>
      <vt:lpstr>プロジェクトチーム(PT)</vt:lpstr>
      <vt:lpstr>災害の設定（水害編）</vt:lpstr>
      <vt:lpstr>災害の設定（地震編）</vt:lpstr>
      <vt:lpstr>発災から4日目</vt:lpstr>
      <vt:lpstr>被災状況図（水害編）</vt:lpstr>
      <vt:lpstr>被災状況図（地震編）</vt:lpstr>
      <vt:lpstr>気象情報</vt:lpstr>
      <vt:lpstr>被害状況①</vt:lpstr>
      <vt:lpstr>被害状況②</vt:lpstr>
      <vt:lpstr>避難者の状況・対応①</vt:lpstr>
      <vt:lpstr>避難者の状況・対応②</vt:lpstr>
      <vt:lpstr>自治体の対応状況</vt:lpstr>
      <vt:lpstr>国・県の対応状況</vt:lpstr>
      <vt:lpstr>ワークショップの概要</vt:lpstr>
      <vt:lpstr>境界の確認ワーク 1　所管する事案の選択とフィードバック</vt:lpstr>
      <vt:lpstr>ワークショップの概要</vt:lpstr>
      <vt:lpstr>越境の体験ワーク ２　第Y回災害対策本部会議</vt:lpstr>
      <vt:lpstr>プロジェクトチーム（PT）の設置</vt:lpstr>
      <vt:lpstr>ワークショップの概要</vt:lpstr>
      <vt:lpstr>越境の体験ワーク ３　プロジェクトチーム（PT）での対策等の検討</vt:lpstr>
      <vt:lpstr>①現状の把握</vt:lpstr>
      <vt:lpstr>②課題の抽出</vt:lpstr>
      <vt:lpstr>③具体的対策と実施対策部の決定</vt:lpstr>
      <vt:lpstr>ワークショップの概要</vt:lpstr>
      <vt:lpstr>越境の体験ワーク ４　第Z回災害対策本部会議</vt:lpstr>
      <vt:lpstr>ワークショップの概要</vt:lpstr>
      <vt:lpstr>ふりかえりワーク ５　全体ふりかえりと今後の対策の検討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寅屋敷 哲也</dc:creator>
  <cp:lastModifiedBy>Hayashida</cp:lastModifiedBy>
  <cp:revision>87</cp:revision>
  <cp:lastPrinted>2023-03-14T04:46:54Z</cp:lastPrinted>
  <dcterms:created xsi:type="dcterms:W3CDTF">2022-12-15T02:32:49Z</dcterms:created>
  <dcterms:modified xsi:type="dcterms:W3CDTF">2023-05-09T05:35:00Z</dcterms:modified>
</cp:coreProperties>
</file>